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333" r:id="rId10"/>
    <p:sldId id="334" r:id="rId11"/>
    <p:sldId id="263" r:id="rId12"/>
    <p:sldId id="299" r:id="rId13"/>
    <p:sldId id="302" r:id="rId14"/>
    <p:sldId id="264" r:id="rId15"/>
    <p:sldId id="335" r:id="rId16"/>
    <p:sldId id="266" r:id="rId17"/>
    <p:sldId id="336" r:id="rId18"/>
    <p:sldId id="265" r:id="rId19"/>
    <p:sldId id="276" r:id="rId20"/>
    <p:sldId id="303" r:id="rId21"/>
    <p:sldId id="337" r:id="rId22"/>
    <p:sldId id="293" r:id="rId23"/>
    <p:sldId id="338" r:id="rId24"/>
    <p:sldId id="277"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1" d="100"/>
          <a:sy n="81" d="100"/>
        </p:scale>
        <p:origin x="96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2FAF17-5AB5-44D4-B215-79F2398644FF}" type="doc">
      <dgm:prSet loTypeId="urn:microsoft.com/office/officeart/2005/8/layout/bProcess3" loCatId="process" qsTypeId="urn:microsoft.com/office/officeart/2005/8/quickstyle/3d1" qsCatId="3D" csTypeId="urn:microsoft.com/office/officeart/2005/8/colors/accent0_3" csCatId="mainScheme" phldr="1"/>
      <dgm:spPr/>
      <dgm:t>
        <a:bodyPr/>
        <a:lstStyle/>
        <a:p>
          <a:endParaRPr lang="en-IN"/>
        </a:p>
      </dgm:t>
    </dgm:pt>
    <dgm:pt modelId="{B8B71F7B-1A1D-4781-BF79-88DA6F49A030}">
      <dgm:prSet phldrT="[Text]" phldr="0"/>
      <dgm:spPr/>
      <dgm:t>
        <a:bodyPr/>
        <a:lstStyle/>
        <a:p>
          <a:r>
            <a:rPr lang="en-IN" dirty="0"/>
            <a:t>Access SpaceX API</a:t>
          </a:r>
        </a:p>
      </dgm:t>
    </dgm:pt>
    <dgm:pt modelId="{7AEA81D4-9E56-4484-9259-52863156B41E}" type="parTrans" cxnId="{9345CF74-70FE-41DA-8473-2BE6A3FEA460}">
      <dgm:prSet/>
      <dgm:spPr/>
      <dgm:t>
        <a:bodyPr/>
        <a:lstStyle/>
        <a:p>
          <a:endParaRPr lang="en-IN"/>
        </a:p>
      </dgm:t>
    </dgm:pt>
    <dgm:pt modelId="{1B752B27-CB7E-454D-8188-4C2A7648B412}" type="sibTrans" cxnId="{9345CF74-70FE-41DA-8473-2BE6A3FEA460}">
      <dgm:prSet/>
      <dgm:spPr/>
      <dgm:t>
        <a:bodyPr/>
        <a:lstStyle/>
        <a:p>
          <a:endParaRPr lang="en-IN" b="1"/>
        </a:p>
      </dgm:t>
    </dgm:pt>
    <dgm:pt modelId="{C4E1F828-585B-4887-9ED1-42A9038514DC}">
      <dgm:prSet phldrT="[Text]" phldr="0"/>
      <dgm:spPr/>
      <dgm:t>
        <a:bodyPr/>
        <a:lstStyle/>
        <a:p>
          <a:r>
            <a:rPr lang="en-IN" dirty="0"/>
            <a:t>Extract Key Fields</a:t>
          </a:r>
        </a:p>
      </dgm:t>
    </dgm:pt>
    <dgm:pt modelId="{170DE3D0-7351-4E5F-B2DA-1895CE53973B}" type="parTrans" cxnId="{E418D63C-E4EF-45B9-A35D-5E0E127BC3AB}">
      <dgm:prSet/>
      <dgm:spPr/>
      <dgm:t>
        <a:bodyPr/>
        <a:lstStyle/>
        <a:p>
          <a:endParaRPr lang="en-IN"/>
        </a:p>
      </dgm:t>
    </dgm:pt>
    <dgm:pt modelId="{3EF01ADE-D33B-4B57-8705-8741203D3D25}" type="sibTrans" cxnId="{E418D63C-E4EF-45B9-A35D-5E0E127BC3AB}">
      <dgm:prSet/>
      <dgm:spPr/>
      <dgm:t>
        <a:bodyPr/>
        <a:lstStyle/>
        <a:p>
          <a:endParaRPr lang="en-IN"/>
        </a:p>
      </dgm:t>
    </dgm:pt>
    <dgm:pt modelId="{5A8C3731-7332-4905-96A8-D4EDC0DAFDB0}">
      <dgm:prSet phldrT="[Text]" phldr="0"/>
      <dgm:spPr/>
      <dgm:t>
        <a:bodyPr/>
        <a:lstStyle/>
        <a:p>
          <a:r>
            <a:rPr lang="en-IN"/>
            <a:t>Collect Wikipedia Data</a:t>
          </a:r>
          <a:endParaRPr lang="en-IN" dirty="0"/>
        </a:p>
      </dgm:t>
    </dgm:pt>
    <dgm:pt modelId="{B96FC7AB-8DDE-41C2-9586-2863C730FA15}" type="parTrans" cxnId="{6973427A-84F1-4259-8A04-27F58913F530}">
      <dgm:prSet/>
      <dgm:spPr/>
      <dgm:t>
        <a:bodyPr/>
        <a:lstStyle/>
        <a:p>
          <a:endParaRPr lang="en-IN"/>
        </a:p>
      </dgm:t>
    </dgm:pt>
    <dgm:pt modelId="{3177BF12-950C-4CB6-8971-A4A3F5DCEADE}" type="sibTrans" cxnId="{6973427A-84F1-4259-8A04-27F58913F530}">
      <dgm:prSet/>
      <dgm:spPr/>
      <dgm:t>
        <a:bodyPr/>
        <a:lstStyle/>
        <a:p>
          <a:endParaRPr lang="en-IN"/>
        </a:p>
      </dgm:t>
    </dgm:pt>
    <dgm:pt modelId="{A24DD331-3F5F-4327-81C7-9B01FD365468}">
      <dgm:prSet phldrT="[Text]" phldr="0"/>
      <dgm:spPr/>
      <dgm:t>
        <a:bodyPr/>
        <a:lstStyle/>
        <a:p>
          <a:r>
            <a:rPr lang="en-IN"/>
            <a:t>Merge Both Sources</a:t>
          </a:r>
          <a:endParaRPr lang="en-IN" dirty="0"/>
        </a:p>
      </dgm:t>
    </dgm:pt>
    <dgm:pt modelId="{15ED0DB5-068E-4622-A59B-6B3E2574D445}" type="parTrans" cxnId="{68D0B8D4-19B7-453F-AE9D-8B78D42F8B31}">
      <dgm:prSet/>
      <dgm:spPr/>
      <dgm:t>
        <a:bodyPr/>
        <a:lstStyle/>
        <a:p>
          <a:endParaRPr lang="en-IN"/>
        </a:p>
      </dgm:t>
    </dgm:pt>
    <dgm:pt modelId="{B5A6E8DF-E303-4E08-8564-39056853053A}" type="sibTrans" cxnId="{68D0B8D4-19B7-453F-AE9D-8B78D42F8B31}">
      <dgm:prSet/>
      <dgm:spPr/>
      <dgm:t>
        <a:bodyPr/>
        <a:lstStyle/>
        <a:p>
          <a:endParaRPr lang="en-IN"/>
        </a:p>
      </dgm:t>
    </dgm:pt>
    <dgm:pt modelId="{D69DB359-1312-42F5-B91E-68C50D2E0C62}">
      <dgm:prSet phldrT="[Text]" phldr="0"/>
      <dgm:spPr/>
      <dgm:t>
        <a:bodyPr/>
        <a:lstStyle/>
        <a:p>
          <a:r>
            <a:rPr lang="en-IN"/>
            <a:t>Clean Dataset </a:t>
          </a:r>
          <a:endParaRPr lang="en-IN" dirty="0"/>
        </a:p>
      </dgm:t>
    </dgm:pt>
    <dgm:pt modelId="{3926F877-F465-4C24-881B-7EB70221DB07}" type="parTrans" cxnId="{BA5DD860-A33E-49A0-9794-8CE0FBD80EE4}">
      <dgm:prSet/>
      <dgm:spPr/>
      <dgm:t>
        <a:bodyPr/>
        <a:lstStyle/>
        <a:p>
          <a:endParaRPr lang="en-IN"/>
        </a:p>
      </dgm:t>
    </dgm:pt>
    <dgm:pt modelId="{D3753CE4-ED47-4226-A7CE-FAEF7F064045}" type="sibTrans" cxnId="{BA5DD860-A33E-49A0-9794-8CE0FBD80EE4}">
      <dgm:prSet/>
      <dgm:spPr/>
      <dgm:t>
        <a:bodyPr/>
        <a:lstStyle/>
        <a:p>
          <a:endParaRPr lang="en-IN"/>
        </a:p>
      </dgm:t>
    </dgm:pt>
    <dgm:pt modelId="{036CB04C-9117-4028-B94F-CD752365BA65}">
      <dgm:prSet phldrT="[Text]" phldr="0"/>
      <dgm:spPr/>
      <dgm:t>
        <a:bodyPr/>
        <a:lstStyle/>
        <a:p>
          <a:r>
            <a:rPr lang="en-IN"/>
            <a:t>Save Final Dataset </a:t>
          </a:r>
          <a:endParaRPr lang="en-IN" dirty="0"/>
        </a:p>
      </dgm:t>
    </dgm:pt>
    <dgm:pt modelId="{FFED4BC3-E4BA-4209-80C1-BCDB60F6947B}" type="parTrans" cxnId="{5D69F76E-31E0-4CCC-9549-C8AB67F7D984}">
      <dgm:prSet/>
      <dgm:spPr/>
      <dgm:t>
        <a:bodyPr/>
        <a:lstStyle/>
        <a:p>
          <a:endParaRPr lang="en-IN"/>
        </a:p>
      </dgm:t>
    </dgm:pt>
    <dgm:pt modelId="{C00FF200-9EFF-4C48-8136-14804ECA67E6}" type="sibTrans" cxnId="{5D69F76E-31E0-4CCC-9549-C8AB67F7D984}">
      <dgm:prSet/>
      <dgm:spPr/>
      <dgm:t>
        <a:bodyPr/>
        <a:lstStyle/>
        <a:p>
          <a:endParaRPr lang="en-IN"/>
        </a:p>
      </dgm:t>
    </dgm:pt>
    <dgm:pt modelId="{B9121C01-DCF9-41D3-BE49-36ED3A96D34C}" type="pres">
      <dgm:prSet presAssocID="{892FAF17-5AB5-44D4-B215-79F2398644FF}" presName="Name0" presStyleCnt="0">
        <dgm:presLayoutVars>
          <dgm:dir/>
          <dgm:resizeHandles val="exact"/>
        </dgm:presLayoutVars>
      </dgm:prSet>
      <dgm:spPr/>
    </dgm:pt>
    <dgm:pt modelId="{84421620-F9CD-4407-BC24-071B7F33C6E1}" type="pres">
      <dgm:prSet presAssocID="{B8B71F7B-1A1D-4781-BF79-88DA6F49A030}" presName="node" presStyleLbl="node1" presStyleIdx="0" presStyleCnt="6">
        <dgm:presLayoutVars>
          <dgm:bulletEnabled val="1"/>
        </dgm:presLayoutVars>
      </dgm:prSet>
      <dgm:spPr/>
    </dgm:pt>
    <dgm:pt modelId="{7FC9A5A3-F680-4842-B3B0-10FD39527E9C}" type="pres">
      <dgm:prSet presAssocID="{1B752B27-CB7E-454D-8188-4C2A7648B412}" presName="sibTrans" presStyleLbl="sibTrans1D1" presStyleIdx="0" presStyleCnt="5"/>
      <dgm:spPr/>
    </dgm:pt>
    <dgm:pt modelId="{A79F5AA8-56C0-4C87-9214-69AFFAE376E8}" type="pres">
      <dgm:prSet presAssocID="{1B752B27-CB7E-454D-8188-4C2A7648B412}" presName="connectorText" presStyleLbl="sibTrans1D1" presStyleIdx="0" presStyleCnt="5"/>
      <dgm:spPr/>
    </dgm:pt>
    <dgm:pt modelId="{0B1697B7-F52D-456C-BFE5-3A3B9DF24F4A}" type="pres">
      <dgm:prSet presAssocID="{C4E1F828-585B-4887-9ED1-42A9038514DC}" presName="node" presStyleLbl="node1" presStyleIdx="1" presStyleCnt="6">
        <dgm:presLayoutVars>
          <dgm:bulletEnabled val="1"/>
        </dgm:presLayoutVars>
      </dgm:prSet>
      <dgm:spPr/>
    </dgm:pt>
    <dgm:pt modelId="{F54DB358-F6B4-469E-82C1-AB4A044C5749}" type="pres">
      <dgm:prSet presAssocID="{3EF01ADE-D33B-4B57-8705-8741203D3D25}" presName="sibTrans" presStyleLbl="sibTrans1D1" presStyleIdx="1" presStyleCnt="5"/>
      <dgm:spPr/>
    </dgm:pt>
    <dgm:pt modelId="{75A3A2D3-4AD5-4BEF-866E-DC07EBA1E8DD}" type="pres">
      <dgm:prSet presAssocID="{3EF01ADE-D33B-4B57-8705-8741203D3D25}" presName="connectorText" presStyleLbl="sibTrans1D1" presStyleIdx="1" presStyleCnt="5"/>
      <dgm:spPr/>
    </dgm:pt>
    <dgm:pt modelId="{6F5145F7-E848-4BA8-8C46-F3B94504E635}" type="pres">
      <dgm:prSet presAssocID="{5A8C3731-7332-4905-96A8-D4EDC0DAFDB0}" presName="node" presStyleLbl="node1" presStyleIdx="2" presStyleCnt="6">
        <dgm:presLayoutVars>
          <dgm:bulletEnabled val="1"/>
        </dgm:presLayoutVars>
      </dgm:prSet>
      <dgm:spPr/>
    </dgm:pt>
    <dgm:pt modelId="{91C32BD5-0448-4A5C-AC62-1D10B102DF4B}" type="pres">
      <dgm:prSet presAssocID="{3177BF12-950C-4CB6-8971-A4A3F5DCEADE}" presName="sibTrans" presStyleLbl="sibTrans1D1" presStyleIdx="2" presStyleCnt="5"/>
      <dgm:spPr/>
    </dgm:pt>
    <dgm:pt modelId="{2588370A-62E9-48FD-90D9-5ADB76DD00CC}" type="pres">
      <dgm:prSet presAssocID="{3177BF12-950C-4CB6-8971-A4A3F5DCEADE}" presName="connectorText" presStyleLbl="sibTrans1D1" presStyleIdx="2" presStyleCnt="5"/>
      <dgm:spPr/>
    </dgm:pt>
    <dgm:pt modelId="{291EF155-4691-4D12-90F0-361A4CA6A452}" type="pres">
      <dgm:prSet presAssocID="{A24DD331-3F5F-4327-81C7-9B01FD365468}" presName="node" presStyleLbl="node1" presStyleIdx="3" presStyleCnt="6">
        <dgm:presLayoutVars>
          <dgm:bulletEnabled val="1"/>
        </dgm:presLayoutVars>
      </dgm:prSet>
      <dgm:spPr/>
    </dgm:pt>
    <dgm:pt modelId="{CB5D929F-B89D-4ECC-9DE2-49CB033ABCC7}" type="pres">
      <dgm:prSet presAssocID="{B5A6E8DF-E303-4E08-8564-39056853053A}" presName="sibTrans" presStyleLbl="sibTrans1D1" presStyleIdx="3" presStyleCnt="5"/>
      <dgm:spPr/>
    </dgm:pt>
    <dgm:pt modelId="{BB16F9DC-CD89-46F5-B611-6FF9C60B18D3}" type="pres">
      <dgm:prSet presAssocID="{B5A6E8DF-E303-4E08-8564-39056853053A}" presName="connectorText" presStyleLbl="sibTrans1D1" presStyleIdx="3" presStyleCnt="5"/>
      <dgm:spPr/>
    </dgm:pt>
    <dgm:pt modelId="{342DC0F0-4066-4454-8B01-063F456130B8}" type="pres">
      <dgm:prSet presAssocID="{D69DB359-1312-42F5-B91E-68C50D2E0C62}" presName="node" presStyleLbl="node1" presStyleIdx="4" presStyleCnt="6">
        <dgm:presLayoutVars>
          <dgm:bulletEnabled val="1"/>
        </dgm:presLayoutVars>
      </dgm:prSet>
      <dgm:spPr/>
    </dgm:pt>
    <dgm:pt modelId="{71723804-C07C-4E04-B9A0-BCED3E644A71}" type="pres">
      <dgm:prSet presAssocID="{D3753CE4-ED47-4226-A7CE-FAEF7F064045}" presName="sibTrans" presStyleLbl="sibTrans1D1" presStyleIdx="4" presStyleCnt="5"/>
      <dgm:spPr/>
    </dgm:pt>
    <dgm:pt modelId="{8CFF950C-B49D-452E-8DA2-ADDE32AB5508}" type="pres">
      <dgm:prSet presAssocID="{D3753CE4-ED47-4226-A7CE-FAEF7F064045}" presName="connectorText" presStyleLbl="sibTrans1D1" presStyleIdx="4" presStyleCnt="5"/>
      <dgm:spPr/>
    </dgm:pt>
    <dgm:pt modelId="{3581D19C-F618-49B3-B26D-9C9903A09B22}" type="pres">
      <dgm:prSet presAssocID="{036CB04C-9117-4028-B94F-CD752365BA65}" presName="node" presStyleLbl="node1" presStyleIdx="5" presStyleCnt="6">
        <dgm:presLayoutVars>
          <dgm:bulletEnabled val="1"/>
        </dgm:presLayoutVars>
      </dgm:prSet>
      <dgm:spPr/>
    </dgm:pt>
  </dgm:ptLst>
  <dgm:cxnLst>
    <dgm:cxn modelId="{EEEE1724-D136-48F9-BB2C-5956DBE15EF4}" type="presOf" srcId="{3EF01ADE-D33B-4B57-8705-8741203D3D25}" destId="{75A3A2D3-4AD5-4BEF-866E-DC07EBA1E8DD}" srcOrd="1" destOrd="0" presId="urn:microsoft.com/office/officeart/2005/8/layout/bProcess3"/>
    <dgm:cxn modelId="{173CC62E-B53C-472C-AB28-40E3ACA4B339}" type="presOf" srcId="{D69DB359-1312-42F5-B91E-68C50D2E0C62}" destId="{342DC0F0-4066-4454-8B01-063F456130B8}" srcOrd="0" destOrd="0" presId="urn:microsoft.com/office/officeart/2005/8/layout/bProcess3"/>
    <dgm:cxn modelId="{E418D63C-E4EF-45B9-A35D-5E0E127BC3AB}" srcId="{892FAF17-5AB5-44D4-B215-79F2398644FF}" destId="{C4E1F828-585B-4887-9ED1-42A9038514DC}" srcOrd="1" destOrd="0" parTransId="{170DE3D0-7351-4E5F-B2DA-1895CE53973B}" sibTransId="{3EF01ADE-D33B-4B57-8705-8741203D3D25}"/>
    <dgm:cxn modelId="{C619283E-F21F-411E-BFD3-855B8145142E}" type="presOf" srcId="{B8B71F7B-1A1D-4781-BF79-88DA6F49A030}" destId="{84421620-F9CD-4407-BC24-071B7F33C6E1}" srcOrd="0" destOrd="0" presId="urn:microsoft.com/office/officeart/2005/8/layout/bProcess3"/>
    <dgm:cxn modelId="{6343785B-DBDE-42CE-88DF-8259C6AA5A08}" type="presOf" srcId="{3177BF12-950C-4CB6-8971-A4A3F5DCEADE}" destId="{2588370A-62E9-48FD-90D9-5ADB76DD00CC}" srcOrd="1" destOrd="0" presId="urn:microsoft.com/office/officeart/2005/8/layout/bProcess3"/>
    <dgm:cxn modelId="{BA5DD860-A33E-49A0-9794-8CE0FBD80EE4}" srcId="{892FAF17-5AB5-44D4-B215-79F2398644FF}" destId="{D69DB359-1312-42F5-B91E-68C50D2E0C62}" srcOrd="4" destOrd="0" parTransId="{3926F877-F465-4C24-881B-7EB70221DB07}" sibTransId="{D3753CE4-ED47-4226-A7CE-FAEF7F064045}"/>
    <dgm:cxn modelId="{41478162-0D8D-4AAC-88BA-DB3D5637AC52}" type="presOf" srcId="{B5A6E8DF-E303-4E08-8564-39056853053A}" destId="{BB16F9DC-CD89-46F5-B611-6FF9C60B18D3}" srcOrd="1" destOrd="0" presId="urn:microsoft.com/office/officeart/2005/8/layout/bProcess3"/>
    <dgm:cxn modelId="{A4F1616B-9858-471B-8D48-7631CF1544D1}" type="presOf" srcId="{3EF01ADE-D33B-4B57-8705-8741203D3D25}" destId="{F54DB358-F6B4-469E-82C1-AB4A044C5749}" srcOrd="0" destOrd="0" presId="urn:microsoft.com/office/officeart/2005/8/layout/bProcess3"/>
    <dgm:cxn modelId="{B55D2E6C-8AF6-4CE7-BE7F-E7EF3A32A2F0}" type="presOf" srcId="{036CB04C-9117-4028-B94F-CD752365BA65}" destId="{3581D19C-F618-49B3-B26D-9C9903A09B22}" srcOrd="0" destOrd="0" presId="urn:microsoft.com/office/officeart/2005/8/layout/bProcess3"/>
    <dgm:cxn modelId="{5D69F76E-31E0-4CCC-9549-C8AB67F7D984}" srcId="{892FAF17-5AB5-44D4-B215-79F2398644FF}" destId="{036CB04C-9117-4028-B94F-CD752365BA65}" srcOrd="5" destOrd="0" parTransId="{FFED4BC3-E4BA-4209-80C1-BCDB60F6947B}" sibTransId="{C00FF200-9EFF-4C48-8136-14804ECA67E6}"/>
    <dgm:cxn modelId="{8C777672-5DD3-4530-A56D-07ED39E187F9}" type="presOf" srcId="{C4E1F828-585B-4887-9ED1-42A9038514DC}" destId="{0B1697B7-F52D-456C-BFE5-3A3B9DF24F4A}" srcOrd="0" destOrd="0" presId="urn:microsoft.com/office/officeart/2005/8/layout/bProcess3"/>
    <dgm:cxn modelId="{9345CF74-70FE-41DA-8473-2BE6A3FEA460}" srcId="{892FAF17-5AB5-44D4-B215-79F2398644FF}" destId="{B8B71F7B-1A1D-4781-BF79-88DA6F49A030}" srcOrd="0" destOrd="0" parTransId="{7AEA81D4-9E56-4484-9259-52863156B41E}" sibTransId="{1B752B27-CB7E-454D-8188-4C2A7648B412}"/>
    <dgm:cxn modelId="{0ED3CB58-D83D-4071-9655-F11F435D0B73}" type="presOf" srcId="{1B752B27-CB7E-454D-8188-4C2A7648B412}" destId="{7FC9A5A3-F680-4842-B3B0-10FD39527E9C}" srcOrd="0" destOrd="0" presId="urn:microsoft.com/office/officeart/2005/8/layout/bProcess3"/>
    <dgm:cxn modelId="{E5425D79-3AB6-4DED-BBE3-BCBA0B90B882}" type="presOf" srcId="{B5A6E8DF-E303-4E08-8564-39056853053A}" destId="{CB5D929F-B89D-4ECC-9DE2-49CB033ABCC7}" srcOrd="0" destOrd="0" presId="urn:microsoft.com/office/officeart/2005/8/layout/bProcess3"/>
    <dgm:cxn modelId="{6973427A-84F1-4259-8A04-27F58913F530}" srcId="{892FAF17-5AB5-44D4-B215-79F2398644FF}" destId="{5A8C3731-7332-4905-96A8-D4EDC0DAFDB0}" srcOrd="2" destOrd="0" parTransId="{B96FC7AB-8DDE-41C2-9586-2863C730FA15}" sibTransId="{3177BF12-950C-4CB6-8971-A4A3F5DCEADE}"/>
    <dgm:cxn modelId="{FEB33B81-B1F2-4008-B6E7-C288E6820EB8}" type="presOf" srcId="{3177BF12-950C-4CB6-8971-A4A3F5DCEADE}" destId="{91C32BD5-0448-4A5C-AC62-1D10B102DF4B}" srcOrd="0" destOrd="0" presId="urn:microsoft.com/office/officeart/2005/8/layout/bProcess3"/>
    <dgm:cxn modelId="{2A5D8883-9279-4CE0-A13D-F4AF75BF1534}" type="presOf" srcId="{1B752B27-CB7E-454D-8188-4C2A7648B412}" destId="{A79F5AA8-56C0-4C87-9214-69AFFAE376E8}" srcOrd="1" destOrd="0" presId="urn:microsoft.com/office/officeart/2005/8/layout/bProcess3"/>
    <dgm:cxn modelId="{C4C8AE9E-E868-43C4-9AB4-CFBF94624957}" type="presOf" srcId="{892FAF17-5AB5-44D4-B215-79F2398644FF}" destId="{B9121C01-DCF9-41D3-BE49-36ED3A96D34C}" srcOrd="0" destOrd="0" presId="urn:microsoft.com/office/officeart/2005/8/layout/bProcess3"/>
    <dgm:cxn modelId="{350A26C4-049B-479A-9536-146BB8223C4F}" type="presOf" srcId="{A24DD331-3F5F-4327-81C7-9B01FD365468}" destId="{291EF155-4691-4D12-90F0-361A4CA6A452}" srcOrd="0" destOrd="0" presId="urn:microsoft.com/office/officeart/2005/8/layout/bProcess3"/>
    <dgm:cxn modelId="{4BFA06D0-7451-4ABF-B0DB-359EA9C067D4}" type="presOf" srcId="{D3753CE4-ED47-4226-A7CE-FAEF7F064045}" destId="{71723804-C07C-4E04-B9A0-BCED3E644A71}" srcOrd="0" destOrd="0" presId="urn:microsoft.com/office/officeart/2005/8/layout/bProcess3"/>
    <dgm:cxn modelId="{68D0B8D4-19B7-453F-AE9D-8B78D42F8B31}" srcId="{892FAF17-5AB5-44D4-B215-79F2398644FF}" destId="{A24DD331-3F5F-4327-81C7-9B01FD365468}" srcOrd="3" destOrd="0" parTransId="{15ED0DB5-068E-4622-A59B-6B3E2574D445}" sibTransId="{B5A6E8DF-E303-4E08-8564-39056853053A}"/>
    <dgm:cxn modelId="{301A6CD7-4103-4C5C-BE58-DB1FED5654F1}" type="presOf" srcId="{5A8C3731-7332-4905-96A8-D4EDC0DAFDB0}" destId="{6F5145F7-E848-4BA8-8C46-F3B94504E635}" srcOrd="0" destOrd="0" presId="urn:microsoft.com/office/officeart/2005/8/layout/bProcess3"/>
    <dgm:cxn modelId="{54A54AE0-E640-4469-A7DF-2A2FBEAACA7E}" type="presOf" srcId="{D3753CE4-ED47-4226-A7CE-FAEF7F064045}" destId="{8CFF950C-B49D-452E-8DA2-ADDE32AB5508}" srcOrd="1" destOrd="0" presId="urn:microsoft.com/office/officeart/2005/8/layout/bProcess3"/>
    <dgm:cxn modelId="{8B4CD8B3-266B-47E0-8399-0EB2739935AD}" type="presParOf" srcId="{B9121C01-DCF9-41D3-BE49-36ED3A96D34C}" destId="{84421620-F9CD-4407-BC24-071B7F33C6E1}" srcOrd="0" destOrd="0" presId="urn:microsoft.com/office/officeart/2005/8/layout/bProcess3"/>
    <dgm:cxn modelId="{9FF55003-3187-4A52-A5DA-FCE6E7C3F603}" type="presParOf" srcId="{B9121C01-DCF9-41D3-BE49-36ED3A96D34C}" destId="{7FC9A5A3-F680-4842-B3B0-10FD39527E9C}" srcOrd="1" destOrd="0" presId="urn:microsoft.com/office/officeart/2005/8/layout/bProcess3"/>
    <dgm:cxn modelId="{4A41BE2A-902D-4DB2-AD39-258E1B2C10A2}" type="presParOf" srcId="{7FC9A5A3-F680-4842-B3B0-10FD39527E9C}" destId="{A79F5AA8-56C0-4C87-9214-69AFFAE376E8}" srcOrd="0" destOrd="0" presId="urn:microsoft.com/office/officeart/2005/8/layout/bProcess3"/>
    <dgm:cxn modelId="{49B9185E-1E04-4C15-B288-34A690AB90AA}" type="presParOf" srcId="{B9121C01-DCF9-41D3-BE49-36ED3A96D34C}" destId="{0B1697B7-F52D-456C-BFE5-3A3B9DF24F4A}" srcOrd="2" destOrd="0" presId="urn:microsoft.com/office/officeart/2005/8/layout/bProcess3"/>
    <dgm:cxn modelId="{FA8F433E-AF1C-4D4B-A773-B27F211005FC}" type="presParOf" srcId="{B9121C01-DCF9-41D3-BE49-36ED3A96D34C}" destId="{F54DB358-F6B4-469E-82C1-AB4A044C5749}" srcOrd="3" destOrd="0" presId="urn:microsoft.com/office/officeart/2005/8/layout/bProcess3"/>
    <dgm:cxn modelId="{2C4F17BC-8910-4A72-8321-E13408746A03}" type="presParOf" srcId="{F54DB358-F6B4-469E-82C1-AB4A044C5749}" destId="{75A3A2D3-4AD5-4BEF-866E-DC07EBA1E8DD}" srcOrd="0" destOrd="0" presId="urn:microsoft.com/office/officeart/2005/8/layout/bProcess3"/>
    <dgm:cxn modelId="{98835C45-20E8-4CF6-AB5A-54882B9E268C}" type="presParOf" srcId="{B9121C01-DCF9-41D3-BE49-36ED3A96D34C}" destId="{6F5145F7-E848-4BA8-8C46-F3B94504E635}" srcOrd="4" destOrd="0" presId="urn:microsoft.com/office/officeart/2005/8/layout/bProcess3"/>
    <dgm:cxn modelId="{323470C9-037C-4DA7-BECF-E70184E921FA}" type="presParOf" srcId="{B9121C01-DCF9-41D3-BE49-36ED3A96D34C}" destId="{91C32BD5-0448-4A5C-AC62-1D10B102DF4B}" srcOrd="5" destOrd="0" presId="urn:microsoft.com/office/officeart/2005/8/layout/bProcess3"/>
    <dgm:cxn modelId="{A16CEA35-8847-43C5-82EF-EAA138B41990}" type="presParOf" srcId="{91C32BD5-0448-4A5C-AC62-1D10B102DF4B}" destId="{2588370A-62E9-48FD-90D9-5ADB76DD00CC}" srcOrd="0" destOrd="0" presId="urn:microsoft.com/office/officeart/2005/8/layout/bProcess3"/>
    <dgm:cxn modelId="{FE4396EF-8BFB-4FAF-A4CD-5B54E734075C}" type="presParOf" srcId="{B9121C01-DCF9-41D3-BE49-36ED3A96D34C}" destId="{291EF155-4691-4D12-90F0-361A4CA6A452}" srcOrd="6" destOrd="0" presId="urn:microsoft.com/office/officeart/2005/8/layout/bProcess3"/>
    <dgm:cxn modelId="{11AA10AA-9E12-4600-84BC-AE12A93E193B}" type="presParOf" srcId="{B9121C01-DCF9-41D3-BE49-36ED3A96D34C}" destId="{CB5D929F-B89D-4ECC-9DE2-49CB033ABCC7}" srcOrd="7" destOrd="0" presId="urn:microsoft.com/office/officeart/2005/8/layout/bProcess3"/>
    <dgm:cxn modelId="{01A91C00-2A92-4613-AFF2-482ACB83B1A0}" type="presParOf" srcId="{CB5D929F-B89D-4ECC-9DE2-49CB033ABCC7}" destId="{BB16F9DC-CD89-46F5-B611-6FF9C60B18D3}" srcOrd="0" destOrd="0" presId="urn:microsoft.com/office/officeart/2005/8/layout/bProcess3"/>
    <dgm:cxn modelId="{985B8DB3-E0F0-4E6E-AC49-837361AD6B77}" type="presParOf" srcId="{B9121C01-DCF9-41D3-BE49-36ED3A96D34C}" destId="{342DC0F0-4066-4454-8B01-063F456130B8}" srcOrd="8" destOrd="0" presId="urn:microsoft.com/office/officeart/2005/8/layout/bProcess3"/>
    <dgm:cxn modelId="{72376B94-C98B-49A7-BAE1-EA4D47D01370}" type="presParOf" srcId="{B9121C01-DCF9-41D3-BE49-36ED3A96D34C}" destId="{71723804-C07C-4E04-B9A0-BCED3E644A71}" srcOrd="9" destOrd="0" presId="urn:microsoft.com/office/officeart/2005/8/layout/bProcess3"/>
    <dgm:cxn modelId="{EF3B70EC-53CE-4F1E-B67A-4F79C57D6C9E}" type="presParOf" srcId="{71723804-C07C-4E04-B9A0-BCED3E644A71}" destId="{8CFF950C-B49D-452E-8DA2-ADDE32AB5508}" srcOrd="0" destOrd="0" presId="urn:microsoft.com/office/officeart/2005/8/layout/bProcess3"/>
    <dgm:cxn modelId="{BB2849E1-0701-405C-9C88-FB4F31D73893}" type="presParOf" srcId="{B9121C01-DCF9-41D3-BE49-36ED3A96D34C}" destId="{3581D19C-F618-49B3-B26D-9C9903A09B22}"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D5E51E-CC42-442A-BA5E-0EB281BF4275}" type="doc">
      <dgm:prSet loTypeId="urn:microsoft.com/office/officeart/2005/8/layout/bProcess3" loCatId="process" qsTypeId="urn:microsoft.com/office/officeart/2005/8/quickstyle/3d1" qsCatId="3D" csTypeId="urn:microsoft.com/office/officeart/2005/8/colors/accent0_3" csCatId="mainScheme" phldr="1"/>
      <dgm:spPr/>
      <dgm:t>
        <a:bodyPr/>
        <a:lstStyle/>
        <a:p>
          <a:endParaRPr lang="en-IN"/>
        </a:p>
      </dgm:t>
    </dgm:pt>
    <dgm:pt modelId="{EC9F6B94-D068-4D70-8A8C-A9B3CB35744D}">
      <dgm:prSet phldrT="[Text]" phldr="0"/>
      <dgm:spPr/>
      <dgm:t>
        <a:bodyPr/>
        <a:lstStyle/>
        <a:p>
          <a:r>
            <a:rPr lang="en-IN" dirty="0"/>
            <a:t>Identify Web Source </a:t>
          </a:r>
        </a:p>
      </dgm:t>
    </dgm:pt>
    <dgm:pt modelId="{3CC5865B-1313-4396-ACDF-197BA61BEC8E}" type="parTrans" cxnId="{78B36BF4-BA05-49BB-8837-CBE44CAD6B4A}">
      <dgm:prSet/>
      <dgm:spPr/>
      <dgm:t>
        <a:bodyPr/>
        <a:lstStyle/>
        <a:p>
          <a:endParaRPr lang="en-IN"/>
        </a:p>
      </dgm:t>
    </dgm:pt>
    <dgm:pt modelId="{7DFDD0CA-163D-4B47-9971-D07B35DDDCFA}" type="sibTrans" cxnId="{78B36BF4-BA05-49BB-8837-CBE44CAD6B4A}">
      <dgm:prSet/>
      <dgm:spPr/>
      <dgm:t>
        <a:bodyPr/>
        <a:lstStyle/>
        <a:p>
          <a:endParaRPr lang="en-IN"/>
        </a:p>
      </dgm:t>
    </dgm:pt>
    <dgm:pt modelId="{C6C63F05-6933-4D0B-9BEF-7590A31F63BD}">
      <dgm:prSet phldrT="[Text]" phldr="0"/>
      <dgm:spPr/>
      <dgm:t>
        <a:bodyPr/>
        <a:lstStyle/>
        <a:p>
          <a:r>
            <a:rPr lang="en-IN" dirty="0"/>
            <a:t>Handle Missing / Inconsistent Data</a:t>
          </a:r>
        </a:p>
      </dgm:t>
    </dgm:pt>
    <dgm:pt modelId="{C07296D6-7AAC-4CB0-AA9C-9198A4F839A2}" type="parTrans" cxnId="{F8541096-DBAD-478F-BDAB-6F975931EBC1}">
      <dgm:prSet/>
      <dgm:spPr/>
      <dgm:t>
        <a:bodyPr/>
        <a:lstStyle/>
        <a:p>
          <a:endParaRPr lang="en-IN"/>
        </a:p>
      </dgm:t>
    </dgm:pt>
    <dgm:pt modelId="{008BFC41-6EF0-4C74-95A0-AF9CEAACB5DC}" type="sibTrans" cxnId="{F8541096-DBAD-478F-BDAB-6F975931EBC1}">
      <dgm:prSet/>
      <dgm:spPr/>
      <dgm:t>
        <a:bodyPr/>
        <a:lstStyle/>
        <a:p>
          <a:endParaRPr lang="en-IN"/>
        </a:p>
      </dgm:t>
    </dgm:pt>
    <dgm:pt modelId="{4BE47DA5-165A-4E7D-91FB-A930B9B65F81}">
      <dgm:prSet phldrT="[Text]" phldr="0"/>
      <dgm:spPr/>
      <dgm:t>
        <a:bodyPr/>
        <a:lstStyle/>
        <a:p>
          <a:r>
            <a:rPr lang="en-IN" dirty="0"/>
            <a:t>Store Data Locally</a:t>
          </a:r>
        </a:p>
      </dgm:t>
    </dgm:pt>
    <dgm:pt modelId="{201E1E7D-C1E3-4994-8AC4-F1F2D94C0089}" type="parTrans" cxnId="{25629445-5CAC-441A-974F-C9186717863E}">
      <dgm:prSet/>
      <dgm:spPr/>
      <dgm:t>
        <a:bodyPr/>
        <a:lstStyle/>
        <a:p>
          <a:endParaRPr lang="en-IN"/>
        </a:p>
      </dgm:t>
    </dgm:pt>
    <dgm:pt modelId="{87C29DC8-45DA-4793-A11D-5BD617C160D5}" type="sibTrans" cxnId="{25629445-5CAC-441A-974F-C9186717863E}">
      <dgm:prSet/>
      <dgm:spPr/>
      <dgm:t>
        <a:bodyPr/>
        <a:lstStyle/>
        <a:p>
          <a:endParaRPr lang="en-IN"/>
        </a:p>
      </dgm:t>
    </dgm:pt>
    <dgm:pt modelId="{614AA952-03F5-42C4-B8DA-491C07690E46}">
      <dgm:prSet phldrT="[Text]" phldr="0"/>
      <dgm:spPr/>
      <dgm:t>
        <a:bodyPr/>
        <a:lstStyle/>
        <a:p>
          <a:r>
            <a:rPr lang="en-IN"/>
            <a:t>Extract HTML Tables</a:t>
          </a:r>
        </a:p>
      </dgm:t>
    </dgm:pt>
    <dgm:pt modelId="{8B97C89E-4C00-415F-B091-2920D0F66A25}" type="parTrans" cxnId="{385A76D4-7EE0-4FE1-A874-65C657D232BA}">
      <dgm:prSet/>
      <dgm:spPr/>
      <dgm:t>
        <a:bodyPr/>
        <a:lstStyle/>
        <a:p>
          <a:endParaRPr lang="en-IN"/>
        </a:p>
      </dgm:t>
    </dgm:pt>
    <dgm:pt modelId="{69D1AC37-C026-45F7-9208-6CB0990FD98D}" type="sibTrans" cxnId="{385A76D4-7EE0-4FE1-A874-65C657D232BA}">
      <dgm:prSet/>
      <dgm:spPr/>
      <dgm:t>
        <a:bodyPr/>
        <a:lstStyle/>
        <a:p>
          <a:endParaRPr lang="en-IN"/>
        </a:p>
      </dgm:t>
    </dgm:pt>
    <dgm:pt modelId="{034FD078-69C7-4A68-954F-391D52EBDD5A}">
      <dgm:prSet phldrT="[Text]" phldr="0"/>
      <dgm:spPr/>
      <dgm:t>
        <a:bodyPr/>
        <a:lstStyle/>
        <a:p>
          <a:r>
            <a:rPr lang="en-IN"/>
            <a:t>Parse Scraped Data</a:t>
          </a:r>
        </a:p>
      </dgm:t>
    </dgm:pt>
    <dgm:pt modelId="{CA2EC90F-E7FD-4002-8161-E92D3A266776}" type="parTrans" cxnId="{C5E76C9F-B521-461C-ABC7-21C7D642105E}">
      <dgm:prSet/>
      <dgm:spPr/>
      <dgm:t>
        <a:bodyPr/>
        <a:lstStyle/>
        <a:p>
          <a:endParaRPr lang="en-IN"/>
        </a:p>
      </dgm:t>
    </dgm:pt>
    <dgm:pt modelId="{49A55394-57AC-456E-BD9B-D0A082BE1830}" type="sibTrans" cxnId="{C5E76C9F-B521-461C-ABC7-21C7D642105E}">
      <dgm:prSet/>
      <dgm:spPr/>
      <dgm:t>
        <a:bodyPr/>
        <a:lstStyle/>
        <a:p>
          <a:endParaRPr lang="en-IN"/>
        </a:p>
      </dgm:t>
    </dgm:pt>
    <dgm:pt modelId="{BC1468D9-5BBD-44E0-A735-6CACDDF92F27}" type="pres">
      <dgm:prSet presAssocID="{62D5E51E-CC42-442A-BA5E-0EB281BF4275}" presName="Name0" presStyleCnt="0">
        <dgm:presLayoutVars>
          <dgm:dir/>
          <dgm:resizeHandles val="exact"/>
        </dgm:presLayoutVars>
      </dgm:prSet>
      <dgm:spPr/>
    </dgm:pt>
    <dgm:pt modelId="{57405E15-85A7-48E8-87A9-D017214E926D}" type="pres">
      <dgm:prSet presAssocID="{EC9F6B94-D068-4D70-8A8C-A9B3CB35744D}" presName="node" presStyleLbl="node1" presStyleIdx="0" presStyleCnt="5">
        <dgm:presLayoutVars>
          <dgm:bulletEnabled val="1"/>
        </dgm:presLayoutVars>
      </dgm:prSet>
      <dgm:spPr/>
    </dgm:pt>
    <dgm:pt modelId="{C16DF105-E7AB-4A13-A374-D4F55F9BDC9E}" type="pres">
      <dgm:prSet presAssocID="{7DFDD0CA-163D-4B47-9971-D07B35DDDCFA}" presName="sibTrans" presStyleLbl="sibTrans1D1" presStyleIdx="0" presStyleCnt="4"/>
      <dgm:spPr/>
    </dgm:pt>
    <dgm:pt modelId="{E617CE2D-6B5A-42B9-BA14-883291AD8C9A}" type="pres">
      <dgm:prSet presAssocID="{7DFDD0CA-163D-4B47-9971-D07B35DDDCFA}" presName="connectorText" presStyleLbl="sibTrans1D1" presStyleIdx="0" presStyleCnt="4"/>
      <dgm:spPr/>
    </dgm:pt>
    <dgm:pt modelId="{F5044ABE-BE55-4965-89DD-477FDF702896}" type="pres">
      <dgm:prSet presAssocID="{614AA952-03F5-42C4-B8DA-491C07690E46}" presName="node" presStyleLbl="node1" presStyleIdx="1" presStyleCnt="5">
        <dgm:presLayoutVars>
          <dgm:bulletEnabled val="1"/>
        </dgm:presLayoutVars>
      </dgm:prSet>
      <dgm:spPr/>
    </dgm:pt>
    <dgm:pt modelId="{CB91C377-CE9D-4166-B24C-066BA4B79D47}" type="pres">
      <dgm:prSet presAssocID="{69D1AC37-C026-45F7-9208-6CB0990FD98D}" presName="sibTrans" presStyleLbl="sibTrans1D1" presStyleIdx="1" presStyleCnt="4"/>
      <dgm:spPr/>
    </dgm:pt>
    <dgm:pt modelId="{7F6B1C76-3EF9-41D7-8146-10B2CF69169A}" type="pres">
      <dgm:prSet presAssocID="{69D1AC37-C026-45F7-9208-6CB0990FD98D}" presName="connectorText" presStyleLbl="sibTrans1D1" presStyleIdx="1" presStyleCnt="4"/>
      <dgm:spPr/>
    </dgm:pt>
    <dgm:pt modelId="{55403EC1-CB5F-41E8-96AF-8A2B09DA44A8}" type="pres">
      <dgm:prSet presAssocID="{034FD078-69C7-4A68-954F-391D52EBDD5A}" presName="node" presStyleLbl="node1" presStyleIdx="2" presStyleCnt="5">
        <dgm:presLayoutVars>
          <dgm:bulletEnabled val="1"/>
        </dgm:presLayoutVars>
      </dgm:prSet>
      <dgm:spPr/>
    </dgm:pt>
    <dgm:pt modelId="{A502AE2E-BA60-4B1B-A074-48023B3495CD}" type="pres">
      <dgm:prSet presAssocID="{49A55394-57AC-456E-BD9B-D0A082BE1830}" presName="sibTrans" presStyleLbl="sibTrans1D1" presStyleIdx="2" presStyleCnt="4"/>
      <dgm:spPr/>
    </dgm:pt>
    <dgm:pt modelId="{CA073544-296E-48E5-A86E-8B99559CBB0F}" type="pres">
      <dgm:prSet presAssocID="{49A55394-57AC-456E-BD9B-D0A082BE1830}" presName="connectorText" presStyleLbl="sibTrans1D1" presStyleIdx="2" presStyleCnt="4"/>
      <dgm:spPr/>
    </dgm:pt>
    <dgm:pt modelId="{B786263C-5E4C-40E4-918F-4F0712390F23}" type="pres">
      <dgm:prSet presAssocID="{C6C63F05-6933-4D0B-9BEF-7590A31F63BD}" presName="node" presStyleLbl="node1" presStyleIdx="3" presStyleCnt="5">
        <dgm:presLayoutVars>
          <dgm:bulletEnabled val="1"/>
        </dgm:presLayoutVars>
      </dgm:prSet>
      <dgm:spPr/>
    </dgm:pt>
    <dgm:pt modelId="{7286AC3C-8764-4812-9491-6A0C15CAB12E}" type="pres">
      <dgm:prSet presAssocID="{008BFC41-6EF0-4C74-95A0-AF9CEAACB5DC}" presName="sibTrans" presStyleLbl="sibTrans1D1" presStyleIdx="3" presStyleCnt="4"/>
      <dgm:spPr/>
    </dgm:pt>
    <dgm:pt modelId="{9D8569E7-06E7-420A-AC81-3304BF40C026}" type="pres">
      <dgm:prSet presAssocID="{008BFC41-6EF0-4C74-95A0-AF9CEAACB5DC}" presName="connectorText" presStyleLbl="sibTrans1D1" presStyleIdx="3" presStyleCnt="4"/>
      <dgm:spPr/>
    </dgm:pt>
    <dgm:pt modelId="{F2DA7DC0-8F21-4407-8A73-1540F880C96E}" type="pres">
      <dgm:prSet presAssocID="{4BE47DA5-165A-4E7D-91FB-A930B9B65F81}" presName="node" presStyleLbl="node1" presStyleIdx="4" presStyleCnt="5">
        <dgm:presLayoutVars>
          <dgm:bulletEnabled val="1"/>
        </dgm:presLayoutVars>
      </dgm:prSet>
      <dgm:spPr/>
    </dgm:pt>
  </dgm:ptLst>
  <dgm:cxnLst>
    <dgm:cxn modelId="{AE33762F-2706-4813-9451-D5F7C5452B26}" type="presOf" srcId="{49A55394-57AC-456E-BD9B-D0A082BE1830}" destId="{A502AE2E-BA60-4B1B-A074-48023B3495CD}" srcOrd="0" destOrd="0" presId="urn:microsoft.com/office/officeart/2005/8/layout/bProcess3"/>
    <dgm:cxn modelId="{75C5AE3F-B5EC-4CF2-A1BF-BAA943F461B7}" type="presOf" srcId="{034FD078-69C7-4A68-954F-391D52EBDD5A}" destId="{55403EC1-CB5F-41E8-96AF-8A2B09DA44A8}" srcOrd="0" destOrd="0" presId="urn:microsoft.com/office/officeart/2005/8/layout/bProcess3"/>
    <dgm:cxn modelId="{0A4B6960-71A9-4144-B5AD-865F8F6C3A24}" type="presOf" srcId="{008BFC41-6EF0-4C74-95A0-AF9CEAACB5DC}" destId="{7286AC3C-8764-4812-9491-6A0C15CAB12E}" srcOrd="0" destOrd="0" presId="urn:microsoft.com/office/officeart/2005/8/layout/bProcess3"/>
    <dgm:cxn modelId="{25629445-5CAC-441A-974F-C9186717863E}" srcId="{62D5E51E-CC42-442A-BA5E-0EB281BF4275}" destId="{4BE47DA5-165A-4E7D-91FB-A930B9B65F81}" srcOrd="4" destOrd="0" parTransId="{201E1E7D-C1E3-4994-8AC4-F1F2D94C0089}" sibTransId="{87C29DC8-45DA-4793-A11D-5BD617C160D5}"/>
    <dgm:cxn modelId="{33D4896B-FB38-4906-B0F8-79784452D582}" type="presOf" srcId="{614AA952-03F5-42C4-B8DA-491C07690E46}" destId="{F5044ABE-BE55-4965-89DD-477FDF702896}" srcOrd="0" destOrd="0" presId="urn:microsoft.com/office/officeart/2005/8/layout/bProcess3"/>
    <dgm:cxn modelId="{7AEF7374-D80A-44E7-83C4-BDB23DDC1778}" type="presOf" srcId="{7DFDD0CA-163D-4B47-9971-D07B35DDDCFA}" destId="{E617CE2D-6B5A-42B9-BA14-883291AD8C9A}" srcOrd="1" destOrd="0" presId="urn:microsoft.com/office/officeart/2005/8/layout/bProcess3"/>
    <dgm:cxn modelId="{F8541096-DBAD-478F-BDAB-6F975931EBC1}" srcId="{62D5E51E-CC42-442A-BA5E-0EB281BF4275}" destId="{C6C63F05-6933-4D0B-9BEF-7590A31F63BD}" srcOrd="3" destOrd="0" parTransId="{C07296D6-7AAC-4CB0-AA9C-9198A4F839A2}" sibTransId="{008BFC41-6EF0-4C74-95A0-AF9CEAACB5DC}"/>
    <dgm:cxn modelId="{FF47CA98-4880-45FA-8094-2143456A3865}" type="presOf" srcId="{7DFDD0CA-163D-4B47-9971-D07B35DDDCFA}" destId="{C16DF105-E7AB-4A13-A374-D4F55F9BDC9E}" srcOrd="0" destOrd="0" presId="urn:microsoft.com/office/officeart/2005/8/layout/bProcess3"/>
    <dgm:cxn modelId="{C5E76C9F-B521-461C-ABC7-21C7D642105E}" srcId="{62D5E51E-CC42-442A-BA5E-0EB281BF4275}" destId="{034FD078-69C7-4A68-954F-391D52EBDD5A}" srcOrd="2" destOrd="0" parTransId="{CA2EC90F-E7FD-4002-8161-E92D3A266776}" sibTransId="{49A55394-57AC-456E-BD9B-D0A082BE1830}"/>
    <dgm:cxn modelId="{2668F3A7-19E9-4BC8-8BE1-89E33433FF45}" type="presOf" srcId="{C6C63F05-6933-4D0B-9BEF-7590A31F63BD}" destId="{B786263C-5E4C-40E4-918F-4F0712390F23}" srcOrd="0" destOrd="0" presId="urn:microsoft.com/office/officeart/2005/8/layout/bProcess3"/>
    <dgm:cxn modelId="{21F437AF-5A49-4146-9903-8354C3F226BD}" type="presOf" srcId="{69D1AC37-C026-45F7-9208-6CB0990FD98D}" destId="{CB91C377-CE9D-4166-B24C-066BA4B79D47}" srcOrd="0" destOrd="0" presId="urn:microsoft.com/office/officeart/2005/8/layout/bProcess3"/>
    <dgm:cxn modelId="{3B4F69B6-2636-46D1-9E07-9F6025B1033B}" type="presOf" srcId="{69D1AC37-C026-45F7-9208-6CB0990FD98D}" destId="{7F6B1C76-3EF9-41D7-8146-10B2CF69169A}" srcOrd="1" destOrd="0" presId="urn:microsoft.com/office/officeart/2005/8/layout/bProcess3"/>
    <dgm:cxn modelId="{A0D337D1-D88D-44D5-91A4-D89DDED80400}" type="presOf" srcId="{62D5E51E-CC42-442A-BA5E-0EB281BF4275}" destId="{BC1468D9-5BBD-44E0-A735-6CACDDF92F27}" srcOrd="0" destOrd="0" presId="urn:microsoft.com/office/officeart/2005/8/layout/bProcess3"/>
    <dgm:cxn modelId="{E2F4CCD3-88CD-418E-90BC-19BE159F41DA}" type="presOf" srcId="{008BFC41-6EF0-4C74-95A0-AF9CEAACB5DC}" destId="{9D8569E7-06E7-420A-AC81-3304BF40C026}" srcOrd="1" destOrd="0" presId="urn:microsoft.com/office/officeart/2005/8/layout/bProcess3"/>
    <dgm:cxn modelId="{385A76D4-7EE0-4FE1-A874-65C657D232BA}" srcId="{62D5E51E-CC42-442A-BA5E-0EB281BF4275}" destId="{614AA952-03F5-42C4-B8DA-491C07690E46}" srcOrd="1" destOrd="0" parTransId="{8B97C89E-4C00-415F-B091-2920D0F66A25}" sibTransId="{69D1AC37-C026-45F7-9208-6CB0990FD98D}"/>
    <dgm:cxn modelId="{E769B7E1-D0C8-4309-9DE9-1ACEA9709E40}" type="presOf" srcId="{EC9F6B94-D068-4D70-8A8C-A9B3CB35744D}" destId="{57405E15-85A7-48E8-87A9-D017214E926D}" srcOrd="0" destOrd="0" presId="urn:microsoft.com/office/officeart/2005/8/layout/bProcess3"/>
    <dgm:cxn modelId="{B915CAE2-2DA0-4F6E-96C9-ADCA3642714C}" type="presOf" srcId="{49A55394-57AC-456E-BD9B-D0A082BE1830}" destId="{CA073544-296E-48E5-A86E-8B99559CBB0F}" srcOrd="1" destOrd="0" presId="urn:microsoft.com/office/officeart/2005/8/layout/bProcess3"/>
    <dgm:cxn modelId="{C0C816EA-C07B-40C6-8978-CF1265568EC9}" type="presOf" srcId="{4BE47DA5-165A-4E7D-91FB-A930B9B65F81}" destId="{F2DA7DC0-8F21-4407-8A73-1540F880C96E}" srcOrd="0" destOrd="0" presId="urn:microsoft.com/office/officeart/2005/8/layout/bProcess3"/>
    <dgm:cxn modelId="{78B36BF4-BA05-49BB-8837-CBE44CAD6B4A}" srcId="{62D5E51E-CC42-442A-BA5E-0EB281BF4275}" destId="{EC9F6B94-D068-4D70-8A8C-A9B3CB35744D}" srcOrd="0" destOrd="0" parTransId="{3CC5865B-1313-4396-ACDF-197BA61BEC8E}" sibTransId="{7DFDD0CA-163D-4B47-9971-D07B35DDDCFA}"/>
    <dgm:cxn modelId="{3C4BCA5E-F947-46BB-8D7D-AC9CAC36AD0E}" type="presParOf" srcId="{BC1468D9-5BBD-44E0-A735-6CACDDF92F27}" destId="{57405E15-85A7-48E8-87A9-D017214E926D}" srcOrd="0" destOrd="0" presId="urn:microsoft.com/office/officeart/2005/8/layout/bProcess3"/>
    <dgm:cxn modelId="{A3C887DE-12D6-4596-AEF4-BF9E8B4D155F}" type="presParOf" srcId="{BC1468D9-5BBD-44E0-A735-6CACDDF92F27}" destId="{C16DF105-E7AB-4A13-A374-D4F55F9BDC9E}" srcOrd="1" destOrd="0" presId="urn:microsoft.com/office/officeart/2005/8/layout/bProcess3"/>
    <dgm:cxn modelId="{23485FC6-302C-4C8E-A4BC-B85D5E92877C}" type="presParOf" srcId="{C16DF105-E7AB-4A13-A374-D4F55F9BDC9E}" destId="{E617CE2D-6B5A-42B9-BA14-883291AD8C9A}" srcOrd="0" destOrd="0" presId="urn:microsoft.com/office/officeart/2005/8/layout/bProcess3"/>
    <dgm:cxn modelId="{F5EEAC85-FAEA-4612-A37E-F9C79516D826}" type="presParOf" srcId="{BC1468D9-5BBD-44E0-A735-6CACDDF92F27}" destId="{F5044ABE-BE55-4965-89DD-477FDF702896}" srcOrd="2" destOrd="0" presId="urn:microsoft.com/office/officeart/2005/8/layout/bProcess3"/>
    <dgm:cxn modelId="{1FCC598D-D9A5-4B88-A909-E046EEFEF517}" type="presParOf" srcId="{BC1468D9-5BBD-44E0-A735-6CACDDF92F27}" destId="{CB91C377-CE9D-4166-B24C-066BA4B79D47}" srcOrd="3" destOrd="0" presId="urn:microsoft.com/office/officeart/2005/8/layout/bProcess3"/>
    <dgm:cxn modelId="{9BC5DC66-0C72-4E79-A727-C4BAFE2B7FE4}" type="presParOf" srcId="{CB91C377-CE9D-4166-B24C-066BA4B79D47}" destId="{7F6B1C76-3EF9-41D7-8146-10B2CF69169A}" srcOrd="0" destOrd="0" presId="urn:microsoft.com/office/officeart/2005/8/layout/bProcess3"/>
    <dgm:cxn modelId="{4A2BFB7C-ED76-4E2A-990E-9230B8A83455}" type="presParOf" srcId="{BC1468D9-5BBD-44E0-A735-6CACDDF92F27}" destId="{55403EC1-CB5F-41E8-96AF-8A2B09DA44A8}" srcOrd="4" destOrd="0" presId="urn:microsoft.com/office/officeart/2005/8/layout/bProcess3"/>
    <dgm:cxn modelId="{84AFC463-0F44-4A55-9FF2-A66C91D01A96}" type="presParOf" srcId="{BC1468D9-5BBD-44E0-A735-6CACDDF92F27}" destId="{A502AE2E-BA60-4B1B-A074-48023B3495CD}" srcOrd="5" destOrd="0" presId="urn:microsoft.com/office/officeart/2005/8/layout/bProcess3"/>
    <dgm:cxn modelId="{54EA3E78-0268-4AF4-938C-67C076F00C55}" type="presParOf" srcId="{A502AE2E-BA60-4B1B-A074-48023B3495CD}" destId="{CA073544-296E-48E5-A86E-8B99559CBB0F}" srcOrd="0" destOrd="0" presId="urn:microsoft.com/office/officeart/2005/8/layout/bProcess3"/>
    <dgm:cxn modelId="{D5C6B511-37C6-47B0-8FAD-BD4170839FC2}" type="presParOf" srcId="{BC1468D9-5BBD-44E0-A735-6CACDDF92F27}" destId="{B786263C-5E4C-40E4-918F-4F0712390F23}" srcOrd="6" destOrd="0" presId="urn:microsoft.com/office/officeart/2005/8/layout/bProcess3"/>
    <dgm:cxn modelId="{8F96D4BB-7A27-431C-83F9-84B8AAAF471E}" type="presParOf" srcId="{BC1468D9-5BBD-44E0-A735-6CACDDF92F27}" destId="{7286AC3C-8764-4812-9491-6A0C15CAB12E}" srcOrd="7" destOrd="0" presId="urn:microsoft.com/office/officeart/2005/8/layout/bProcess3"/>
    <dgm:cxn modelId="{5A8DA0C2-6DBB-42EE-A0E8-419C47099E46}" type="presParOf" srcId="{7286AC3C-8764-4812-9491-6A0C15CAB12E}" destId="{9D8569E7-06E7-420A-AC81-3304BF40C026}" srcOrd="0" destOrd="0" presId="urn:microsoft.com/office/officeart/2005/8/layout/bProcess3"/>
    <dgm:cxn modelId="{3D3AE372-7F2C-4D03-840F-44645471D0AB}" type="presParOf" srcId="{BC1468D9-5BBD-44E0-A735-6CACDDF92F27}" destId="{F2DA7DC0-8F21-4407-8A73-1540F880C96E}"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AE4398-D3EE-402B-B7F6-45141765441E}" type="doc">
      <dgm:prSet loTypeId="urn:microsoft.com/office/officeart/2005/8/layout/hProcess9" loCatId="process" qsTypeId="urn:microsoft.com/office/officeart/2005/8/quickstyle/3d1" qsCatId="3D" csTypeId="urn:microsoft.com/office/officeart/2005/8/colors/accent0_3" csCatId="mainScheme" phldr="1"/>
      <dgm:spPr/>
      <dgm:t>
        <a:bodyPr/>
        <a:lstStyle/>
        <a:p>
          <a:endParaRPr lang="en-IN"/>
        </a:p>
      </dgm:t>
    </dgm:pt>
    <dgm:pt modelId="{7159CC80-17FF-48CE-8BB5-7AB3A0019D8A}">
      <dgm:prSet phldrT="[Text]" phldr="0"/>
      <dgm:spPr/>
      <dgm:t>
        <a:bodyPr/>
        <a:lstStyle/>
        <a:p>
          <a:r>
            <a:rPr lang="en-IN" dirty="0"/>
            <a:t>Raw Data (API + Scraped Data)</a:t>
          </a:r>
        </a:p>
      </dgm:t>
    </dgm:pt>
    <dgm:pt modelId="{3CA46021-A86A-472C-88C4-B62EBD97689E}" type="parTrans" cxnId="{09B60066-354A-42C4-B924-827996340C0A}">
      <dgm:prSet/>
      <dgm:spPr/>
      <dgm:t>
        <a:bodyPr/>
        <a:lstStyle/>
        <a:p>
          <a:endParaRPr lang="en-IN"/>
        </a:p>
      </dgm:t>
    </dgm:pt>
    <dgm:pt modelId="{5FC54078-FA0D-4C12-8E49-7651A77F9F19}" type="sibTrans" cxnId="{09B60066-354A-42C4-B924-827996340C0A}">
      <dgm:prSet/>
      <dgm:spPr/>
      <dgm:t>
        <a:bodyPr/>
        <a:lstStyle/>
        <a:p>
          <a:endParaRPr lang="en-IN"/>
        </a:p>
      </dgm:t>
    </dgm:pt>
    <dgm:pt modelId="{C8595500-004E-4795-B6D6-F036064CF818}">
      <dgm:prSet phldrT="[Text]"/>
      <dgm:spPr/>
      <dgm:t>
        <a:bodyPr/>
        <a:lstStyle/>
        <a:p>
          <a:r>
            <a:rPr lang="en-IN" dirty="0"/>
            <a:t>Standardize Formats (dates, units, categories)</a:t>
          </a:r>
        </a:p>
      </dgm:t>
    </dgm:pt>
    <dgm:pt modelId="{0537962D-DA9E-4E8B-8394-FE24E3572F7A}" type="parTrans" cxnId="{83D35B97-96BD-47EA-915E-E3838F34B156}">
      <dgm:prSet/>
      <dgm:spPr/>
      <dgm:t>
        <a:bodyPr/>
        <a:lstStyle/>
        <a:p>
          <a:endParaRPr lang="en-IN"/>
        </a:p>
      </dgm:t>
    </dgm:pt>
    <dgm:pt modelId="{E3284C8B-40B7-4C97-8E58-296A5CFFB569}" type="sibTrans" cxnId="{83D35B97-96BD-47EA-915E-E3838F34B156}">
      <dgm:prSet/>
      <dgm:spPr/>
      <dgm:t>
        <a:bodyPr/>
        <a:lstStyle/>
        <a:p>
          <a:endParaRPr lang="en-IN"/>
        </a:p>
      </dgm:t>
    </dgm:pt>
    <dgm:pt modelId="{190321B0-3626-4DBA-98E6-D2AD3AA9DD94}">
      <dgm:prSet phldrT="[Text]"/>
      <dgm:spPr/>
      <dgm:t>
        <a:bodyPr/>
        <a:lstStyle/>
        <a:p>
          <a:r>
            <a:rPr lang="en-IN" dirty="0"/>
            <a:t>Convert Data Types (numeric, datetime)</a:t>
          </a:r>
        </a:p>
      </dgm:t>
    </dgm:pt>
    <dgm:pt modelId="{3E4709DC-92D8-4F89-823C-B612B41C9BB8}" type="parTrans" cxnId="{E4B9A7CA-9F60-4ECB-B11E-51D648E7EB1E}">
      <dgm:prSet/>
      <dgm:spPr/>
      <dgm:t>
        <a:bodyPr/>
        <a:lstStyle/>
        <a:p>
          <a:endParaRPr lang="en-IN"/>
        </a:p>
      </dgm:t>
    </dgm:pt>
    <dgm:pt modelId="{9D98C816-4E3C-4D54-B0C4-F830DBD67B7D}" type="sibTrans" cxnId="{E4B9A7CA-9F60-4ECB-B11E-51D648E7EB1E}">
      <dgm:prSet/>
      <dgm:spPr/>
      <dgm:t>
        <a:bodyPr/>
        <a:lstStyle/>
        <a:p>
          <a:endParaRPr lang="en-IN"/>
        </a:p>
      </dgm:t>
    </dgm:pt>
    <dgm:pt modelId="{D4E0D0D6-A51D-46FC-9B16-04B6E3009470}">
      <dgm:prSet phldrT="[Text]" phldr="0"/>
      <dgm:spPr/>
      <dgm:t>
        <a:bodyPr/>
        <a:lstStyle/>
        <a:p>
          <a:r>
            <a:rPr lang="en-IN" dirty="0"/>
            <a:t>Inspect Data Structure (columns, missing values)</a:t>
          </a:r>
        </a:p>
      </dgm:t>
    </dgm:pt>
    <dgm:pt modelId="{DB89ADDA-7953-4424-A4A3-73852F93ECB2}" type="parTrans" cxnId="{DDA95D7F-B63A-41EC-9950-2977BCBAA8F2}">
      <dgm:prSet/>
      <dgm:spPr/>
      <dgm:t>
        <a:bodyPr/>
        <a:lstStyle/>
        <a:p>
          <a:endParaRPr lang="en-IN"/>
        </a:p>
      </dgm:t>
    </dgm:pt>
    <dgm:pt modelId="{D33F8D34-BE09-4392-BE78-21D8A15899AD}" type="sibTrans" cxnId="{DDA95D7F-B63A-41EC-9950-2977BCBAA8F2}">
      <dgm:prSet/>
      <dgm:spPr/>
      <dgm:t>
        <a:bodyPr/>
        <a:lstStyle/>
        <a:p>
          <a:endParaRPr lang="en-IN"/>
        </a:p>
      </dgm:t>
    </dgm:pt>
    <dgm:pt modelId="{A88A4995-D1BA-4383-B157-D3F29A50770A}">
      <dgm:prSet phldrT="[Text]" phldr="0"/>
      <dgm:spPr/>
      <dgm:t>
        <a:bodyPr/>
        <a:lstStyle/>
        <a:p>
          <a:r>
            <a:rPr lang="en-IN" dirty="0"/>
            <a:t>Clean Missing &amp; Incorrect Values</a:t>
          </a:r>
        </a:p>
      </dgm:t>
    </dgm:pt>
    <dgm:pt modelId="{674EE539-D2D5-4355-9CEC-57D9F6DCFE6D}" type="parTrans" cxnId="{BCBE7751-0C8D-4B04-9873-965617D39B6F}">
      <dgm:prSet/>
      <dgm:spPr/>
      <dgm:t>
        <a:bodyPr/>
        <a:lstStyle/>
        <a:p>
          <a:endParaRPr lang="en-IN"/>
        </a:p>
      </dgm:t>
    </dgm:pt>
    <dgm:pt modelId="{9BFE7657-B7B4-4A36-8AA8-EF2DC6A45F4F}" type="sibTrans" cxnId="{BCBE7751-0C8D-4B04-9873-965617D39B6F}">
      <dgm:prSet/>
      <dgm:spPr/>
      <dgm:t>
        <a:bodyPr/>
        <a:lstStyle/>
        <a:p>
          <a:endParaRPr lang="en-IN"/>
        </a:p>
      </dgm:t>
    </dgm:pt>
    <dgm:pt modelId="{905AF92D-DAB3-4F68-A588-B45A7506BC30}">
      <dgm:prSet/>
      <dgm:spPr/>
      <dgm:t>
        <a:bodyPr/>
        <a:lstStyle/>
        <a:p>
          <a:r>
            <a:rPr lang="en-IN" dirty="0"/>
            <a:t> Merge API + Wikipedia Tables</a:t>
          </a:r>
        </a:p>
      </dgm:t>
    </dgm:pt>
    <dgm:pt modelId="{005A8FF9-75F3-4FD9-8CCC-286CAC16CEFB}" type="parTrans" cxnId="{1706F06A-DEAC-4F32-AC61-50A7F32D6CD7}">
      <dgm:prSet/>
      <dgm:spPr/>
      <dgm:t>
        <a:bodyPr/>
        <a:lstStyle/>
        <a:p>
          <a:endParaRPr lang="en-IN"/>
        </a:p>
      </dgm:t>
    </dgm:pt>
    <dgm:pt modelId="{746C4DAC-3A2C-430C-81ED-BDFA5440A221}" type="sibTrans" cxnId="{1706F06A-DEAC-4F32-AC61-50A7F32D6CD7}">
      <dgm:prSet/>
      <dgm:spPr/>
      <dgm:t>
        <a:bodyPr/>
        <a:lstStyle/>
        <a:p>
          <a:endParaRPr lang="en-IN"/>
        </a:p>
      </dgm:t>
    </dgm:pt>
    <dgm:pt modelId="{3CA9B8E8-7FA7-4317-93D6-C4AF04C87904}">
      <dgm:prSet/>
      <dgm:spPr/>
      <dgm:t>
        <a:bodyPr/>
        <a:lstStyle/>
        <a:p>
          <a:r>
            <a:rPr lang="en-US" dirty="0"/>
            <a:t>Feature Engineering (landing success, orbit class)</a:t>
          </a:r>
          <a:endParaRPr lang="en-IN" dirty="0"/>
        </a:p>
      </dgm:t>
    </dgm:pt>
    <dgm:pt modelId="{F26AEED5-B950-416D-9396-8C0C5F688DE3}" type="parTrans" cxnId="{64C02CC7-A521-4233-9F09-184F0A19EB4C}">
      <dgm:prSet/>
      <dgm:spPr/>
      <dgm:t>
        <a:bodyPr/>
        <a:lstStyle/>
        <a:p>
          <a:endParaRPr lang="en-IN"/>
        </a:p>
      </dgm:t>
    </dgm:pt>
    <dgm:pt modelId="{1A256EAA-9651-4B8B-80EE-6CF907B05CFE}" type="sibTrans" cxnId="{64C02CC7-A521-4233-9F09-184F0A19EB4C}">
      <dgm:prSet/>
      <dgm:spPr/>
      <dgm:t>
        <a:bodyPr/>
        <a:lstStyle/>
        <a:p>
          <a:endParaRPr lang="en-IN"/>
        </a:p>
      </dgm:t>
    </dgm:pt>
    <dgm:pt modelId="{DE9834C4-980D-4B8B-94BF-B41C63590741}">
      <dgm:prSet/>
      <dgm:spPr/>
      <dgm:t>
        <a:bodyPr/>
        <a:lstStyle/>
        <a:p>
          <a:r>
            <a:rPr lang="en-IN" dirty="0"/>
            <a:t>Remove Duplicates &amp; Unnecessary Columns</a:t>
          </a:r>
        </a:p>
      </dgm:t>
    </dgm:pt>
    <dgm:pt modelId="{5D42E2EB-F73C-4A47-9511-70E701A34D0C}" type="parTrans" cxnId="{74B174B0-AD0D-4F69-BD4D-D1E02C578A05}">
      <dgm:prSet/>
      <dgm:spPr/>
      <dgm:t>
        <a:bodyPr/>
        <a:lstStyle/>
        <a:p>
          <a:endParaRPr lang="en-IN"/>
        </a:p>
      </dgm:t>
    </dgm:pt>
    <dgm:pt modelId="{5E96CB71-3752-4539-BA77-C54340A571F5}" type="sibTrans" cxnId="{74B174B0-AD0D-4F69-BD4D-D1E02C578A05}">
      <dgm:prSet/>
      <dgm:spPr/>
      <dgm:t>
        <a:bodyPr/>
        <a:lstStyle/>
        <a:p>
          <a:endParaRPr lang="en-IN"/>
        </a:p>
      </dgm:t>
    </dgm:pt>
    <dgm:pt modelId="{219CEF1B-F940-4008-9FDF-D2CD42BD9791}">
      <dgm:prSet/>
      <dgm:spPr/>
      <dgm:t>
        <a:bodyPr/>
        <a:lstStyle/>
        <a:p>
          <a:r>
            <a:rPr lang="en-US" dirty="0"/>
            <a:t>Final Cleaned Dataset Ready for EDA &amp; Modeling</a:t>
          </a:r>
          <a:endParaRPr lang="en-IN" dirty="0"/>
        </a:p>
      </dgm:t>
    </dgm:pt>
    <dgm:pt modelId="{81C23FC3-22F8-4432-97B4-08D2DF93E01B}" type="parTrans" cxnId="{3E98D7FC-2FD3-4440-8C68-3EA24087DA6E}">
      <dgm:prSet/>
      <dgm:spPr/>
      <dgm:t>
        <a:bodyPr/>
        <a:lstStyle/>
        <a:p>
          <a:endParaRPr lang="en-IN"/>
        </a:p>
      </dgm:t>
    </dgm:pt>
    <dgm:pt modelId="{E9FA5250-A07D-42D5-ACC9-96396DC80C63}" type="sibTrans" cxnId="{3E98D7FC-2FD3-4440-8C68-3EA24087DA6E}">
      <dgm:prSet/>
      <dgm:spPr/>
      <dgm:t>
        <a:bodyPr/>
        <a:lstStyle/>
        <a:p>
          <a:endParaRPr lang="en-IN"/>
        </a:p>
      </dgm:t>
    </dgm:pt>
    <dgm:pt modelId="{6505A911-9242-47D0-9888-443BF3F2EB10}" type="pres">
      <dgm:prSet presAssocID="{73AE4398-D3EE-402B-B7F6-45141765441E}" presName="CompostProcess" presStyleCnt="0">
        <dgm:presLayoutVars>
          <dgm:dir/>
          <dgm:resizeHandles val="exact"/>
        </dgm:presLayoutVars>
      </dgm:prSet>
      <dgm:spPr/>
    </dgm:pt>
    <dgm:pt modelId="{B4B84112-F2B6-42D4-B945-40873F3F27D3}" type="pres">
      <dgm:prSet presAssocID="{73AE4398-D3EE-402B-B7F6-45141765441E}" presName="arrow" presStyleLbl="bgShp" presStyleIdx="0" presStyleCnt="1"/>
      <dgm:spPr/>
    </dgm:pt>
    <dgm:pt modelId="{B0C4E2AC-CF23-4234-8CCA-6A677542A8CC}" type="pres">
      <dgm:prSet presAssocID="{73AE4398-D3EE-402B-B7F6-45141765441E}" presName="linearProcess" presStyleCnt="0"/>
      <dgm:spPr/>
    </dgm:pt>
    <dgm:pt modelId="{61539F26-DD18-46DB-BED2-B05AA141CD02}" type="pres">
      <dgm:prSet presAssocID="{7159CC80-17FF-48CE-8BB5-7AB3A0019D8A}" presName="textNode" presStyleLbl="node1" presStyleIdx="0" presStyleCnt="9">
        <dgm:presLayoutVars>
          <dgm:bulletEnabled val="1"/>
        </dgm:presLayoutVars>
      </dgm:prSet>
      <dgm:spPr/>
    </dgm:pt>
    <dgm:pt modelId="{EF0CF738-BB8E-4572-9E9C-07D9B687C7FD}" type="pres">
      <dgm:prSet presAssocID="{5FC54078-FA0D-4C12-8E49-7651A77F9F19}" presName="sibTrans" presStyleCnt="0"/>
      <dgm:spPr/>
    </dgm:pt>
    <dgm:pt modelId="{B705CEF8-522D-4F38-AC36-567D8756C2B1}" type="pres">
      <dgm:prSet presAssocID="{D4E0D0D6-A51D-46FC-9B16-04B6E3009470}" presName="textNode" presStyleLbl="node1" presStyleIdx="1" presStyleCnt="9">
        <dgm:presLayoutVars>
          <dgm:bulletEnabled val="1"/>
        </dgm:presLayoutVars>
      </dgm:prSet>
      <dgm:spPr/>
    </dgm:pt>
    <dgm:pt modelId="{ECE4D64B-725D-4E19-B5DB-06426C7A8BA6}" type="pres">
      <dgm:prSet presAssocID="{D33F8D34-BE09-4392-BE78-21D8A15899AD}" presName="sibTrans" presStyleCnt="0"/>
      <dgm:spPr/>
    </dgm:pt>
    <dgm:pt modelId="{1E68BD3D-3B51-49C3-B077-FFFA3DA4E31D}" type="pres">
      <dgm:prSet presAssocID="{A88A4995-D1BA-4383-B157-D3F29A50770A}" presName="textNode" presStyleLbl="node1" presStyleIdx="2" presStyleCnt="9">
        <dgm:presLayoutVars>
          <dgm:bulletEnabled val="1"/>
        </dgm:presLayoutVars>
      </dgm:prSet>
      <dgm:spPr/>
    </dgm:pt>
    <dgm:pt modelId="{A371A1CA-5BB2-45C4-B11C-05D1866B4C0E}" type="pres">
      <dgm:prSet presAssocID="{9BFE7657-B7B4-4A36-8AA8-EF2DC6A45F4F}" presName="sibTrans" presStyleCnt="0"/>
      <dgm:spPr/>
    </dgm:pt>
    <dgm:pt modelId="{74700D0B-51C4-40C9-8D89-394EBD0665FF}" type="pres">
      <dgm:prSet presAssocID="{C8595500-004E-4795-B6D6-F036064CF818}" presName="textNode" presStyleLbl="node1" presStyleIdx="3" presStyleCnt="9">
        <dgm:presLayoutVars>
          <dgm:bulletEnabled val="1"/>
        </dgm:presLayoutVars>
      </dgm:prSet>
      <dgm:spPr/>
    </dgm:pt>
    <dgm:pt modelId="{C41F03C2-4AB5-439A-8CB1-B85BCAF4A302}" type="pres">
      <dgm:prSet presAssocID="{E3284C8B-40B7-4C97-8E58-296A5CFFB569}" presName="sibTrans" presStyleCnt="0"/>
      <dgm:spPr/>
    </dgm:pt>
    <dgm:pt modelId="{D8315A36-8F96-4C47-B170-B41E9C61922C}" type="pres">
      <dgm:prSet presAssocID="{190321B0-3626-4DBA-98E6-D2AD3AA9DD94}" presName="textNode" presStyleLbl="node1" presStyleIdx="4" presStyleCnt="9">
        <dgm:presLayoutVars>
          <dgm:bulletEnabled val="1"/>
        </dgm:presLayoutVars>
      </dgm:prSet>
      <dgm:spPr/>
    </dgm:pt>
    <dgm:pt modelId="{FAA6764B-0788-423E-B744-2A409F8A9E73}" type="pres">
      <dgm:prSet presAssocID="{9D98C816-4E3C-4D54-B0C4-F830DBD67B7D}" presName="sibTrans" presStyleCnt="0"/>
      <dgm:spPr/>
    </dgm:pt>
    <dgm:pt modelId="{F3E7B9D3-9A2E-4DA9-939F-EBA074F93FB2}" type="pres">
      <dgm:prSet presAssocID="{905AF92D-DAB3-4F68-A588-B45A7506BC30}" presName="textNode" presStyleLbl="node1" presStyleIdx="5" presStyleCnt="9">
        <dgm:presLayoutVars>
          <dgm:bulletEnabled val="1"/>
        </dgm:presLayoutVars>
      </dgm:prSet>
      <dgm:spPr/>
    </dgm:pt>
    <dgm:pt modelId="{0B193456-3C36-4C2F-94D7-34898E5230B2}" type="pres">
      <dgm:prSet presAssocID="{746C4DAC-3A2C-430C-81ED-BDFA5440A221}" presName="sibTrans" presStyleCnt="0"/>
      <dgm:spPr/>
    </dgm:pt>
    <dgm:pt modelId="{C89CA51A-73C4-4466-9F8D-40BCFDDBDFCD}" type="pres">
      <dgm:prSet presAssocID="{3CA9B8E8-7FA7-4317-93D6-C4AF04C87904}" presName="textNode" presStyleLbl="node1" presStyleIdx="6" presStyleCnt="9">
        <dgm:presLayoutVars>
          <dgm:bulletEnabled val="1"/>
        </dgm:presLayoutVars>
      </dgm:prSet>
      <dgm:spPr/>
    </dgm:pt>
    <dgm:pt modelId="{B24ECC91-3625-4907-B0D3-79812037F114}" type="pres">
      <dgm:prSet presAssocID="{1A256EAA-9651-4B8B-80EE-6CF907B05CFE}" presName="sibTrans" presStyleCnt="0"/>
      <dgm:spPr/>
    </dgm:pt>
    <dgm:pt modelId="{B989682E-C63C-446C-97E0-100A7E9C29DA}" type="pres">
      <dgm:prSet presAssocID="{DE9834C4-980D-4B8B-94BF-B41C63590741}" presName="textNode" presStyleLbl="node1" presStyleIdx="7" presStyleCnt="9">
        <dgm:presLayoutVars>
          <dgm:bulletEnabled val="1"/>
        </dgm:presLayoutVars>
      </dgm:prSet>
      <dgm:spPr/>
    </dgm:pt>
    <dgm:pt modelId="{16821203-3DD8-4066-8DFC-DCF0796F594B}" type="pres">
      <dgm:prSet presAssocID="{5E96CB71-3752-4539-BA77-C54340A571F5}" presName="sibTrans" presStyleCnt="0"/>
      <dgm:spPr/>
    </dgm:pt>
    <dgm:pt modelId="{A4EEA4FE-6102-4D83-BEFF-C800787CF6BD}" type="pres">
      <dgm:prSet presAssocID="{219CEF1B-F940-4008-9FDF-D2CD42BD9791}" presName="textNode" presStyleLbl="node1" presStyleIdx="8" presStyleCnt="9">
        <dgm:presLayoutVars>
          <dgm:bulletEnabled val="1"/>
        </dgm:presLayoutVars>
      </dgm:prSet>
      <dgm:spPr/>
    </dgm:pt>
  </dgm:ptLst>
  <dgm:cxnLst>
    <dgm:cxn modelId="{B317CA1A-6E83-4F84-83CA-20301BFE77A0}" type="presOf" srcId="{C8595500-004E-4795-B6D6-F036064CF818}" destId="{74700D0B-51C4-40C9-8D89-394EBD0665FF}" srcOrd="0" destOrd="0" presId="urn:microsoft.com/office/officeart/2005/8/layout/hProcess9"/>
    <dgm:cxn modelId="{A41C903D-F4A5-4C3F-B958-DCA8973E865A}" type="presOf" srcId="{73AE4398-D3EE-402B-B7F6-45141765441E}" destId="{6505A911-9242-47D0-9888-443BF3F2EB10}" srcOrd="0" destOrd="0" presId="urn:microsoft.com/office/officeart/2005/8/layout/hProcess9"/>
    <dgm:cxn modelId="{E1D3473F-62FB-4AAD-B4B6-C01D370490C8}" type="presOf" srcId="{3CA9B8E8-7FA7-4317-93D6-C4AF04C87904}" destId="{C89CA51A-73C4-4466-9F8D-40BCFDDBDFCD}" srcOrd="0" destOrd="0" presId="urn:microsoft.com/office/officeart/2005/8/layout/hProcess9"/>
    <dgm:cxn modelId="{9CF58642-5C85-482E-A0AB-E46A3E1FC51D}" type="presOf" srcId="{7159CC80-17FF-48CE-8BB5-7AB3A0019D8A}" destId="{61539F26-DD18-46DB-BED2-B05AA141CD02}" srcOrd="0" destOrd="0" presId="urn:microsoft.com/office/officeart/2005/8/layout/hProcess9"/>
    <dgm:cxn modelId="{09B60066-354A-42C4-B924-827996340C0A}" srcId="{73AE4398-D3EE-402B-B7F6-45141765441E}" destId="{7159CC80-17FF-48CE-8BB5-7AB3A0019D8A}" srcOrd="0" destOrd="0" parTransId="{3CA46021-A86A-472C-88C4-B62EBD97689E}" sibTransId="{5FC54078-FA0D-4C12-8E49-7651A77F9F19}"/>
    <dgm:cxn modelId="{1706F06A-DEAC-4F32-AC61-50A7F32D6CD7}" srcId="{73AE4398-D3EE-402B-B7F6-45141765441E}" destId="{905AF92D-DAB3-4F68-A588-B45A7506BC30}" srcOrd="5" destOrd="0" parTransId="{005A8FF9-75F3-4FD9-8CCC-286CAC16CEFB}" sibTransId="{746C4DAC-3A2C-430C-81ED-BDFA5440A221}"/>
    <dgm:cxn modelId="{BCBE7751-0C8D-4B04-9873-965617D39B6F}" srcId="{73AE4398-D3EE-402B-B7F6-45141765441E}" destId="{A88A4995-D1BA-4383-B157-D3F29A50770A}" srcOrd="2" destOrd="0" parTransId="{674EE539-D2D5-4355-9CEC-57D9F6DCFE6D}" sibTransId="{9BFE7657-B7B4-4A36-8AA8-EF2DC6A45F4F}"/>
    <dgm:cxn modelId="{DDA95D7F-B63A-41EC-9950-2977BCBAA8F2}" srcId="{73AE4398-D3EE-402B-B7F6-45141765441E}" destId="{D4E0D0D6-A51D-46FC-9B16-04B6E3009470}" srcOrd="1" destOrd="0" parTransId="{DB89ADDA-7953-4424-A4A3-73852F93ECB2}" sibTransId="{D33F8D34-BE09-4392-BE78-21D8A15899AD}"/>
    <dgm:cxn modelId="{83D35B97-96BD-47EA-915E-E3838F34B156}" srcId="{73AE4398-D3EE-402B-B7F6-45141765441E}" destId="{C8595500-004E-4795-B6D6-F036064CF818}" srcOrd="3" destOrd="0" parTransId="{0537962D-DA9E-4E8B-8394-FE24E3572F7A}" sibTransId="{E3284C8B-40B7-4C97-8E58-296A5CFFB569}"/>
    <dgm:cxn modelId="{70FF4C9B-2702-4687-AC99-9C094BECA897}" type="presOf" srcId="{DE9834C4-980D-4B8B-94BF-B41C63590741}" destId="{B989682E-C63C-446C-97E0-100A7E9C29DA}" srcOrd="0" destOrd="0" presId="urn:microsoft.com/office/officeart/2005/8/layout/hProcess9"/>
    <dgm:cxn modelId="{04F0DD9D-1221-4836-A252-F074A9967EE5}" type="presOf" srcId="{905AF92D-DAB3-4F68-A588-B45A7506BC30}" destId="{F3E7B9D3-9A2E-4DA9-939F-EBA074F93FB2}" srcOrd="0" destOrd="0" presId="urn:microsoft.com/office/officeart/2005/8/layout/hProcess9"/>
    <dgm:cxn modelId="{99BBEFA3-13F9-4BAE-BC84-AECCD33E5FE0}" type="presOf" srcId="{190321B0-3626-4DBA-98E6-D2AD3AA9DD94}" destId="{D8315A36-8F96-4C47-B170-B41E9C61922C}" srcOrd="0" destOrd="0" presId="urn:microsoft.com/office/officeart/2005/8/layout/hProcess9"/>
    <dgm:cxn modelId="{74B174B0-AD0D-4F69-BD4D-D1E02C578A05}" srcId="{73AE4398-D3EE-402B-B7F6-45141765441E}" destId="{DE9834C4-980D-4B8B-94BF-B41C63590741}" srcOrd="7" destOrd="0" parTransId="{5D42E2EB-F73C-4A47-9511-70E701A34D0C}" sibTransId="{5E96CB71-3752-4539-BA77-C54340A571F5}"/>
    <dgm:cxn modelId="{D4B1ECB2-0325-4312-ABAB-404199780ADE}" type="presOf" srcId="{A88A4995-D1BA-4383-B157-D3F29A50770A}" destId="{1E68BD3D-3B51-49C3-B077-FFFA3DA4E31D}" srcOrd="0" destOrd="0" presId="urn:microsoft.com/office/officeart/2005/8/layout/hProcess9"/>
    <dgm:cxn modelId="{64C02CC7-A521-4233-9F09-184F0A19EB4C}" srcId="{73AE4398-D3EE-402B-B7F6-45141765441E}" destId="{3CA9B8E8-7FA7-4317-93D6-C4AF04C87904}" srcOrd="6" destOrd="0" parTransId="{F26AEED5-B950-416D-9396-8C0C5F688DE3}" sibTransId="{1A256EAA-9651-4B8B-80EE-6CF907B05CFE}"/>
    <dgm:cxn modelId="{E4B9A7CA-9F60-4ECB-B11E-51D648E7EB1E}" srcId="{73AE4398-D3EE-402B-B7F6-45141765441E}" destId="{190321B0-3626-4DBA-98E6-D2AD3AA9DD94}" srcOrd="4" destOrd="0" parTransId="{3E4709DC-92D8-4F89-823C-B612B41C9BB8}" sibTransId="{9D98C816-4E3C-4D54-B0C4-F830DBD67B7D}"/>
    <dgm:cxn modelId="{D77EBAD7-40AD-4236-AA54-BADF9A1A8ADF}" type="presOf" srcId="{219CEF1B-F940-4008-9FDF-D2CD42BD9791}" destId="{A4EEA4FE-6102-4D83-BEFF-C800787CF6BD}" srcOrd="0" destOrd="0" presId="urn:microsoft.com/office/officeart/2005/8/layout/hProcess9"/>
    <dgm:cxn modelId="{15D186DC-47D0-44BB-BE63-D0C8CD02D6FC}" type="presOf" srcId="{D4E0D0D6-A51D-46FC-9B16-04B6E3009470}" destId="{B705CEF8-522D-4F38-AC36-567D8756C2B1}" srcOrd="0" destOrd="0" presId="urn:microsoft.com/office/officeart/2005/8/layout/hProcess9"/>
    <dgm:cxn modelId="{3E98D7FC-2FD3-4440-8C68-3EA24087DA6E}" srcId="{73AE4398-D3EE-402B-B7F6-45141765441E}" destId="{219CEF1B-F940-4008-9FDF-D2CD42BD9791}" srcOrd="8" destOrd="0" parTransId="{81C23FC3-22F8-4432-97B4-08D2DF93E01B}" sibTransId="{E9FA5250-A07D-42D5-ACC9-96396DC80C63}"/>
    <dgm:cxn modelId="{8DA6329F-930C-48DE-B8D5-667FFC721958}" type="presParOf" srcId="{6505A911-9242-47D0-9888-443BF3F2EB10}" destId="{B4B84112-F2B6-42D4-B945-40873F3F27D3}" srcOrd="0" destOrd="0" presId="urn:microsoft.com/office/officeart/2005/8/layout/hProcess9"/>
    <dgm:cxn modelId="{FCC9FC75-169E-4DF4-9EA3-32D4210C8AB2}" type="presParOf" srcId="{6505A911-9242-47D0-9888-443BF3F2EB10}" destId="{B0C4E2AC-CF23-4234-8CCA-6A677542A8CC}" srcOrd="1" destOrd="0" presId="urn:microsoft.com/office/officeart/2005/8/layout/hProcess9"/>
    <dgm:cxn modelId="{70F35A79-3766-4EB0-BC0C-C83599C08ADB}" type="presParOf" srcId="{B0C4E2AC-CF23-4234-8CCA-6A677542A8CC}" destId="{61539F26-DD18-46DB-BED2-B05AA141CD02}" srcOrd="0" destOrd="0" presId="urn:microsoft.com/office/officeart/2005/8/layout/hProcess9"/>
    <dgm:cxn modelId="{406B64B2-1FAC-4283-89FD-FC6D5AECE196}" type="presParOf" srcId="{B0C4E2AC-CF23-4234-8CCA-6A677542A8CC}" destId="{EF0CF738-BB8E-4572-9E9C-07D9B687C7FD}" srcOrd="1" destOrd="0" presId="urn:microsoft.com/office/officeart/2005/8/layout/hProcess9"/>
    <dgm:cxn modelId="{B904B2B2-464C-45A0-88B0-4BBF035EB5D6}" type="presParOf" srcId="{B0C4E2AC-CF23-4234-8CCA-6A677542A8CC}" destId="{B705CEF8-522D-4F38-AC36-567D8756C2B1}" srcOrd="2" destOrd="0" presId="urn:microsoft.com/office/officeart/2005/8/layout/hProcess9"/>
    <dgm:cxn modelId="{FD73F0D9-2895-43A1-88AE-AFA634F9C934}" type="presParOf" srcId="{B0C4E2AC-CF23-4234-8CCA-6A677542A8CC}" destId="{ECE4D64B-725D-4E19-B5DB-06426C7A8BA6}" srcOrd="3" destOrd="0" presId="urn:microsoft.com/office/officeart/2005/8/layout/hProcess9"/>
    <dgm:cxn modelId="{3C5D2C1D-B0FE-4830-87B8-DBF8A9DAFB93}" type="presParOf" srcId="{B0C4E2AC-CF23-4234-8CCA-6A677542A8CC}" destId="{1E68BD3D-3B51-49C3-B077-FFFA3DA4E31D}" srcOrd="4" destOrd="0" presId="urn:microsoft.com/office/officeart/2005/8/layout/hProcess9"/>
    <dgm:cxn modelId="{09A1A6DE-1783-49B2-8793-83467E47E9C1}" type="presParOf" srcId="{B0C4E2AC-CF23-4234-8CCA-6A677542A8CC}" destId="{A371A1CA-5BB2-45C4-B11C-05D1866B4C0E}" srcOrd="5" destOrd="0" presId="urn:microsoft.com/office/officeart/2005/8/layout/hProcess9"/>
    <dgm:cxn modelId="{D1051C44-1C40-4785-BADA-AFF54B3C500C}" type="presParOf" srcId="{B0C4E2AC-CF23-4234-8CCA-6A677542A8CC}" destId="{74700D0B-51C4-40C9-8D89-394EBD0665FF}" srcOrd="6" destOrd="0" presId="urn:microsoft.com/office/officeart/2005/8/layout/hProcess9"/>
    <dgm:cxn modelId="{A7771A20-2104-4688-9929-29B32E3C75B4}" type="presParOf" srcId="{B0C4E2AC-CF23-4234-8CCA-6A677542A8CC}" destId="{C41F03C2-4AB5-439A-8CB1-B85BCAF4A302}" srcOrd="7" destOrd="0" presId="urn:microsoft.com/office/officeart/2005/8/layout/hProcess9"/>
    <dgm:cxn modelId="{9023F363-7CC6-4CC6-91D0-64E3C14731D9}" type="presParOf" srcId="{B0C4E2AC-CF23-4234-8CCA-6A677542A8CC}" destId="{D8315A36-8F96-4C47-B170-B41E9C61922C}" srcOrd="8" destOrd="0" presId="urn:microsoft.com/office/officeart/2005/8/layout/hProcess9"/>
    <dgm:cxn modelId="{602DC6A4-3ABE-4517-9FDD-0E50AD4237EC}" type="presParOf" srcId="{B0C4E2AC-CF23-4234-8CCA-6A677542A8CC}" destId="{FAA6764B-0788-423E-B744-2A409F8A9E73}" srcOrd="9" destOrd="0" presId="urn:microsoft.com/office/officeart/2005/8/layout/hProcess9"/>
    <dgm:cxn modelId="{3D24DFED-F78D-47F0-A3BE-720A51297199}" type="presParOf" srcId="{B0C4E2AC-CF23-4234-8CCA-6A677542A8CC}" destId="{F3E7B9D3-9A2E-4DA9-939F-EBA074F93FB2}" srcOrd="10" destOrd="0" presId="urn:microsoft.com/office/officeart/2005/8/layout/hProcess9"/>
    <dgm:cxn modelId="{2CA97DF8-A144-4A5A-8D7F-8968D81DCA82}" type="presParOf" srcId="{B0C4E2AC-CF23-4234-8CCA-6A677542A8CC}" destId="{0B193456-3C36-4C2F-94D7-34898E5230B2}" srcOrd="11" destOrd="0" presId="urn:microsoft.com/office/officeart/2005/8/layout/hProcess9"/>
    <dgm:cxn modelId="{61F5F1B5-A543-4A6A-A469-2AA848AA2111}" type="presParOf" srcId="{B0C4E2AC-CF23-4234-8CCA-6A677542A8CC}" destId="{C89CA51A-73C4-4466-9F8D-40BCFDDBDFCD}" srcOrd="12" destOrd="0" presId="urn:microsoft.com/office/officeart/2005/8/layout/hProcess9"/>
    <dgm:cxn modelId="{A7BB2A9F-6CBF-497E-B568-37F0AF1B9E45}" type="presParOf" srcId="{B0C4E2AC-CF23-4234-8CCA-6A677542A8CC}" destId="{B24ECC91-3625-4907-B0D3-79812037F114}" srcOrd="13" destOrd="0" presId="urn:microsoft.com/office/officeart/2005/8/layout/hProcess9"/>
    <dgm:cxn modelId="{0C40EE74-AD9F-4335-8648-F10996BE5462}" type="presParOf" srcId="{B0C4E2AC-CF23-4234-8CCA-6A677542A8CC}" destId="{B989682E-C63C-446C-97E0-100A7E9C29DA}" srcOrd="14" destOrd="0" presId="urn:microsoft.com/office/officeart/2005/8/layout/hProcess9"/>
    <dgm:cxn modelId="{0BAAF809-29F1-47E6-AF38-A5E203554C40}" type="presParOf" srcId="{B0C4E2AC-CF23-4234-8CCA-6A677542A8CC}" destId="{16821203-3DD8-4066-8DFC-DCF0796F594B}" srcOrd="15" destOrd="0" presId="urn:microsoft.com/office/officeart/2005/8/layout/hProcess9"/>
    <dgm:cxn modelId="{960AF005-D08B-466E-A9F0-925749B84C06}" type="presParOf" srcId="{B0C4E2AC-CF23-4234-8CCA-6A677542A8CC}" destId="{A4EEA4FE-6102-4D83-BEFF-C800787CF6BD}" srcOrd="1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56E9E0-D4E4-4AD6-B170-24380587B7B7}" type="doc">
      <dgm:prSet loTypeId="urn:microsoft.com/office/officeart/2005/8/layout/hProcess9" loCatId="process" qsTypeId="urn:microsoft.com/office/officeart/2005/8/quickstyle/3d1" qsCatId="3D" csTypeId="urn:microsoft.com/office/officeart/2005/8/colors/accent0_3" csCatId="mainScheme" phldr="1"/>
      <dgm:spPr/>
      <dgm:t>
        <a:bodyPr/>
        <a:lstStyle/>
        <a:p>
          <a:endParaRPr lang="en-IN"/>
        </a:p>
      </dgm:t>
    </dgm:pt>
    <dgm:pt modelId="{118439FE-6D0B-43A3-8D8B-E4D31A01CAEA}">
      <dgm:prSet phldrT="[Text]" phldr="0" custT="1"/>
      <dgm:spPr/>
      <dgm:t>
        <a:bodyPr/>
        <a:lstStyle/>
        <a:p>
          <a:pPr>
            <a:buNone/>
          </a:pPr>
          <a:r>
            <a:rPr lang="en-IN" sz="1200" b="0" dirty="0"/>
            <a:t>Data</a:t>
          </a:r>
          <a:r>
            <a:rPr lang="en-IN" sz="1200" b="1" dirty="0"/>
            <a:t> </a:t>
          </a:r>
          <a:r>
            <a:rPr lang="en-IN" sz="1200" b="0" dirty="0"/>
            <a:t>Preparation</a:t>
          </a:r>
        </a:p>
      </dgm:t>
    </dgm:pt>
    <dgm:pt modelId="{3E7FF35E-F72E-4179-8B14-43EDE9A2D5C9}" type="parTrans" cxnId="{1CA7A4F2-925A-4D49-BB01-EE16AB0EF881}">
      <dgm:prSet/>
      <dgm:spPr/>
      <dgm:t>
        <a:bodyPr/>
        <a:lstStyle/>
        <a:p>
          <a:endParaRPr lang="en-IN"/>
        </a:p>
      </dgm:t>
    </dgm:pt>
    <dgm:pt modelId="{4335AA85-6EF1-468C-9F93-0941A88ADF16}" type="sibTrans" cxnId="{1CA7A4F2-925A-4D49-BB01-EE16AB0EF881}">
      <dgm:prSet/>
      <dgm:spPr/>
      <dgm:t>
        <a:bodyPr/>
        <a:lstStyle/>
        <a:p>
          <a:endParaRPr lang="en-IN"/>
        </a:p>
      </dgm:t>
    </dgm:pt>
    <dgm:pt modelId="{0EBCC963-93E0-49AB-84D6-D1D8817143C9}">
      <dgm:prSet phldrT="[Text]" phldr="0" custT="1"/>
      <dgm:spPr/>
      <dgm:t>
        <a:bodyPr/>
        <a:lstStyle/>
        <a:p>
          <a:r>
            <a:rPr lang="en-IN" sz="1200" b="0" kern="1200" dirty="0">
              <a:latin typeface="Calibri" panose="020F0502020204030204"/>
              <a:ea typeface="+mn-ea"/>
              <a:cs typeface="+mn-cs"/>
            </a:rPr>
            <a:t>Train-Test</a:t>
          </a:r>
          <a:r>
            <a:rPr lang="en-IN" sz="1200" kern="1200" dirty="0"/>
            <a:t> Split</a:t>
          </a:r>
        </a:p>
      </dgm:t>
    </dgm:pt>
    <dgm:pt modelId="{288C8D26-69B1-4848-91ED-3CB4DB8D7ED1}" type="parTrans" cxnId="{B6CFABA1-11DC-42BF-8C23-1DEF45717E80}">
      <dgm:prSet/>
      <dgm:spPr/>
      <dgm:t>
        <a:bodyPr/>
        <a:lstStyle/>
        <a:p>
          <a:endParaRPr lang="en-IN"/>
        </a:p>
      </dgm:t>
    </dgm:pt>
    <dgm:pt modelId="{BD432DF3-5F7D-4F5C-98B3-8EB292CE1E4F}" type="sibTrans" cxnId="{B6CFABA1-11DC-42BF-8C23-1DEF45717E80}">
      <dgm:prSet/>
      <dgm:spPr/>
      <dgm:t>
        <a:bodyPr/>
        <a:lstStyle/>
        <a:p>
          <a:endParaRPr lang="en-IN"/>
        </a:p>
      </dgm:t>
    </dgm:pt>
    <dgm:pt modelId="{6BB223EB-4A20-42D2-8F16-6916588F4977}">
      <dgm:prSet phldrT="[Text]" phldr="0" custT="1"/>
      <dgm:spPr/>
      <dgm:t>
        <a:bodyPr/>
        <a:lstStyle/>
        <a:p>
          <a:r>
            <a:rPr lang="en-IN" sz="1200" dirty="0"/>
            <a:t>Evaluate Metrics</a:t>
          </a:r>
        </a:p>
      </dgm:t>
    </dgm:pt>
    <dgm:pt modelId="{2F85C425-A61E-40C0-8497-DD56E475F6DB}" type="parTrans" cxnId="{71FE92D0-1C34-4652-BFD6-1D36F193AB14}">
      <dgm:prSet/>
      <dgm:spPr/>
      <dgm:t>
        <a:bodyPr/>
        <a:lstStyle/>
        <a:p>
          <a:endParaRPr lang="en-IN"/>
        </a:p>
      </dgm:t>
    </dgm:pt>
    <dgm:pt modelId="{876C0221-B779-42E3-B1D6-5F4CDE8C5D5D}" type="sibTrans" cxnId="{71FE92D0-1C34-4652-BFD6-1D36F193AB14}">
      <dgm:prSet/>
      <dgm:spPr/>
      <dgm:t>
        <a:bodyPr/>
        <a:lstStyle/>
        <a:p>
          <a:endParaRPr lang="en-IN"/>
        </a:p>
      </dgm:t>
    </dgm:pt>
    <dgm:pt modelId="{4941BE00-84EB-4F15-A9DB-ED40DCB3B272}">
      <dgm:prSet phldrT="[Text]" phldr="0" custT="1"/>
      <dgm:spPr/>
      <dgm:t>
        <a:bodyPr/>
        <a:lstStyle/>
        <a:p>
          <a:pPr>
            <a:buNone/>
          </a:pPr>
          <a:r>
            <a:rPr lang="en-IN" sz="1200" b="0" dirty="0"/>
            <a:t>Train</a:t>
          </a:r>
          <a:r>
            <a:rPr lang="en-IN" sz="1200" b="1" dirty="0"/>
            <a:t> </a:t>
          </a:r>
          <a:r>
            <a:rPr lang="en-IN" sz="1200" b="0" dirty="0"/>
            <a:t>Baseline</a:t>
          </a:r>
          <a:r>
            <a:rPr lang="en-IN" sz="1200" b="1" dirty="0"/>
            <a:t> </a:t>
          </a:r>
          <a:r>
            <a:rPr lang="en-IN" sz="1200" b="0" dirty="0"/>
            <a:t>Models</a:t>
          </a:r>
        </a:p>
      </dgm:t>
    </dgm:pt>
    <dgm:pt modelId="{C18BCB0D-97B6-4E29-9EF2-BC698663100D}" type="parTrans" cxnId="{65C59E62-B24E-44F0-ABE6-632344E3A375}">
      <dgm:prSet/>
      <dgm:spPr/>
      <dgm:t>
        <a:bodyPr/>
        <a:lstStyle/>
        <a:p>
          <a:endParaRPr lang="en-IN"/>
        </a:p>
      </dgm:t>
    </dgm:pt>
    <dgm:pt modelId="{FFD5B379-EF59-4776-B839-9CBA83F94E7E}" type="sibTrans" cxnId="{65C59E62-B24E-44F0-ABE6-632344E3A375}">
      <dgm:prSet/>
      <dgm:spPr/>
      <dgm:t>
        <a:bodyPr/>
        <a:lstStyle/>
        <a:p>
          <a:endParaRPr lang="en-IN"/>
        </a:p>
      </dgm:t>
    </dgm:pt>
    <dgm:pt modelId="{33C78A48-B377-41C0-827C-02458F4EED8D}">
      <dgm:prSet phldrT="[Text]" phldr="0" custT="1"/>
      <dgm:spPr/>
      <dgm:t>
        <a:bodyPr/>
        <a:lstStyle/>
        <a:p>
          <a:r>
            <a:rPr lang="en-IN" sz="1100" dirty="0"/>
            <a:t>Hyperparameter Tuning</a:t>
          </a:r>
        </a:p>
      </dgm:t>
    </dgm:pt>
    <dgm:pt modelId="{6686B274-5B3F-47E4-84A5-18F65F0BA63C}" type="parTrans" cxnId="{5C294957-9A1F-422A-9519-24364A4F182A}">
      <dgm:prSet/>
      <dgm:spPr/>
      <dgm:t>
        <a:bodyPr/>
        <a:lstStyle/>
        <a:p>
          <a:endParaRPr lang="en-IN"/>
        </a:p>
      </dgm:t>
    </dgm:pt>
    <dgm:pt modelId="{95F7F3F5-78EF-4B02-82CB-920757178B0F}" type="sibTrans" cxnId="{5C294957-9A1F-422A-9519-24364A4F182A}">
      <dgm:prSet/>
      <dgm:spPr/>
      <dgm:t>
        <a:bodyPr/>
        <a:lstStyle/>
        <a:p>
          <a:endParaRPr lang="en-IN"/>
        </a:p>
      </dgm:t>
    </dgm:pt>
    <dgm:pt modelId="{DC556F32-5379-456A-BE2A-C40C09936435}">
      <dgm:prSet phldrT="[Text]" phldr="0" custT="1"/>
      <dgm:spPr/>
      <dgm:t>
        <a:bodyPr/>
        <a:lstStyle/>
        <a:p>
          <a:r>
            <a:rPr lang="en-IN" sz="1200" dirty="0"/>
            <a:t>Select Best Model</a:t>
          </a:r>
        </a:p>
      </dgm:t>
    </dgm:pt>
    <dgm:pt modelId="{5E0F369B-7F39-452B-98C8-D43355A145BD}" type="parTrans" cxnId="{9F6C48BB-A090-4B41-BBF3-8D07D6A02794}">
      <dgm:prSet/>
      <dgm:spPr/>
      <dgm:t>
        <a:bodyPr/>
        <a:lstStyle/>
        <a:p>
          <a:endParaRPr lang="en-IN"/>
        </a:p>
      </dgm:t>
    </dgm:pt>
    <dgm:pt modelId="{7F801B2B-8CAC-4D0E-8584-2BF03BD712D7}" type="sibTrans" cxnId="{9F6C48BB-A090-4B41-BBF3-8D07D6A02794}">
      <dgm:prSet/>
      <dgm:spPr/>
      <dgm:t>
        <a:bodyPr/>
        <a:lstStyle/>
        <a:p>
          <a:endParaRPr lang="en-IN"/>
        </a:p>
      </dgm:t>
    </dgm:pt>
    <dgm:pt modelId="{84F9A0C0-3DC4-488C-8C05-079D6DAB1E29}">
      <dgm:prSet phldrT="[Text]" phldr="0" custT="1"/>
      <dgm:spPr/>
      <dgm:t>
        <a:bodyPr/>
        <a:lstStyle/>
        <a:p>
          <a:r>
            <a:rPr lang="en-IN" sz="1200" dirty="0"/>
            <a:t>Compare All Models</a:t>
          </a:r>
        </a:p>
      </dgm:t>
    </dgm:pt>
    <dgm:pt modelId="{66DF39E1-CBD0-4A68-A2E4-372F5D829CCD}" type="parTrans" cxnId="{B7E48CC5-7D87-44BC-A34F-500ACA79522D}">
      <dgm:prSet/>
      <dgm:spPr/>
      <dgm:t>
        <a:bodyPr/>
        <a:lstStyle/>
        <a:p>
          <a:endParaRPr lang="en-IN"/>
        </a:p>
      </dgm:t>
    </dgm:pt>
    <dgm:pt modelId="{8E37A34C-22AD-4FD9-83E6-F7E07517721C}" type="sibTrans" cxnId="{B7E48CC5-7D87-44BC-A34F-500ACA79522D}">
      <dgm:prSet/>
      <dgm:spPr/>
      <dgm:t>
        <a:bodyPr/>
        <a:lstStyle/>
        <a:p>
          <a:endParaRPr lang="en-IN"/>
        </a:p>
      </dgm:t>
    </dgm:pt>
    <dgm:pt modelId="{5BD044BC-309E-4CE2-9A9A-F10AE2667058}">
      <dgm:prSet phldrT="[Text]" phldr="0" custT="1"/>
      <dgm:spPr/>
      <dgm:t>
        <a:bodyPr/>
        <a:lstStyle/>
        <a:p>
          <a:r>
            <a:rPr lang="en-IN" sz="1200" dirty="0"/>
            <a:t>Final Validation &amp; Save Model</a:t>
          </a:r>
        </a:p>
      </dgm:t>
    </dgm:pt>
    <dgm:pt modelId="{997F4A62-2BF2-40A3-BE0A-30B280C31A41}" type="parTrans" cxnId="{9BB2A61D-9C9A-47B0-B543-F072A1DE4782}">
      <dgm:prSet/>
      <dgm:spPr/>
      <dgm:t>
        <a:bodyPr/>
        <a:lstStyle/>
        <a:p>
          <a:endParaRPr lang="en-IN"/>
        </a:p>
      </dgm:t>
    </dgm:pt>
    <dgm:pt modelId="{045A3FFA-3413-45EC-81D9-21F36EA5E3A0}" type="sibTrans" cxnId="{9BB2A61D-9C9A-47B0-B543-F072A1DE4782}">
      <dgm:prSet/>
      <dgm:spPr/>
      <dgm:t>
        <a:bodyPr/>
        <a:lstStyle/>
        <a:p>
          <a:endParaRPr lang="en-IN"/>
        </a:p>
      </dgm:t>
    </dgm:pt>
    <dgm:pt modelId="{D4E4F677-A53D-4A0F-AD3D-82D3BFDAF2C7}" type="pres">
      <dgm:prSet presAssocID="{6E56E9E0-D4E4-4AD6-B170-24380587B7B7}" presName="CompostProcess" presStyleCnt="0">
        <dgm:presLayoutVars>
          <dgm:dir/>
          <dgm:resizeHandles val="exact"/>
        </dgm:presLayoutVars>
      </dgm:prSet>
      <dgm:spPr/>
    </dgm:pt>
    <dgm:pt modelId="{6C366D5A-2FB4-4601-9888-EF9CDA3B3F9F}" type="pres">
      <dgm:prSet presAssocID="{6E56E9E0-D4E4-4AD6-B170-24380587B7B7}" presName="arrow" presStyleLbl="bgShp" presStyleIdx="0" presStyleCnt="1"/>
      <dgm:spPr/>
    </dgm:pt>
    <dgm:pt modelId="{34C39BA8-8694-49A4-9D7F-CA47C8993789}" type="pres">
      <dgm:prSet presAssocID="{6E56E9E0-D4E4-4AD6-B170-24380587B7B7}" presName="linearProcess" presStyleCnt="0"/>
      <dgm:spPr/>
    </dgm:pt>
    <dgm:pt modelId="{66E39355-0B25-4A60-AD98-7F585889F99C}" type="pres">
      <dgm:prSet presAssocID="{118439FE-6D0B-43A3-8D8B-E4D31A01CAEA}" presName="textNode" presStyleLbl="node1" presStyleIdx="0" presStyleCnt="8">
        <dgm:presLayoutVars>
          <dgm:bulletEnabled val="1"/>
        </dgm:presLayoutVars>
      </dgm:prSet>
      <dgm:spPr/>
    </dgm:pt>
    <dgm:pt modelId="{5D56CB23-D29D-47D9-AC3A-523F04BA1B71}" type="pres">
      <dgm:prSet presAssocID="{4335AA85-6EF1-468C-9F93-0941A88ADF16}" presName="sibTrans" presStyleCnt="0"/>
      <dgm:spPr/>
    </dgm:pt>
    <dgm:pt modelId="{AB65C8AA-C9BD-4120-8156-EEFF73A2F81C}" type="pres">
      <dgm:prSet presAssocID="{0EBCC963-93E0-49AB-84D6-D1D8817143C9}" presName="textNode" presStyleLbl="node1" presStyleIdx="1" presStyleCnt="8">
        <dgm:presLayoutVars>
          <dgm:bulletEnabled val="1"/>
        </dgm:presLayoutVars>
      </dgm:prSet>
      <dgm:spPr/>
    </dgm:pt>
    <dgm:pt modelId="{9102595D-05D4-441F-8E3F-B1902DA9DF27}" type="pres">
      <dgm:prSet presAssocID="{BD432DF3-5F7D-4F5C-98B3-8EB292CE1E4F}" presName="sibTrans" presStyleCnt="0"/>
      <dgm:spPr/>
    </dgm:pt>
    <dgm:pt modelId="{63F285E3-6A04-4BE9-9F0A-4D932D8D402D}" type="pres">
      <dgm:prSet presAssocID="{4941BE00-84EB-4F15-A9DB-ED40DCB3B272}" presName="textNode" presStyleLbl="node1" presStyleIdx="2" presStyleCnt="8">
        <dgm:presLayoutVars>
          <dgm:bulletEnabled val="1"/>
        </dgm:presLayoutVars>
      </dgm:prSet>
      <dgm:spPr/>
    </dgm:pt>
    <dgm:pt modelId="{03435005-8808-4531-8D86-D5C4C1B003D1}" type="pres">
      <dgm:prSet presAssocID="{FFD5B379-EF59-4776-B839-9CBA83F94E7E}" presName="sibTrans" presStyleCnt="0"/>
      <dgm:spPr/>
    </dgm:pt>
    <dgm:pt modelId="{198655CF-054A-49D7-9F91-FA687A99122B}" type="pres">
      <dgm:prSet presAssocID="{6BB223EB-4A20-42D2-8F16-6916588F4977}" presName="textNode" presStyleLbl="node1" presStyleIdx="3" presStyleCnt="8">
        <dgm:presLayoutVars>
          <dgm:bulletEnabled val="1"/>
        </dgm:presLayoutVars>
      </dgm:prSet>
      <dgm:spPr/>
    </dgm:pt>
    <dgm:pt modelId="{6506F502-D173-4B75-A053-9E4418E4EFA2}" type="pres">
      <dgm:prSet presAssocID="{876C0221-B779-42E3-B1D6-5F4CDE8C5D5D}" presName="sibTrans" presStyleCnt="0"/>
      <dgm:spPr/>
    </dgm:pt>
    <dgm:pt modelId="{C3E6A353-1EB4-4AFC-ACC5-98C53D6A5808}" type="pres">
      <dgm:prSet presAssocID="{33C78A48-B377-41C0-827C-02458F4EED8D}" presName="textNode" presStyleLbl="node1" presStyleIdx="4" presStyleCnt="8" custScaleX="108317">
        <dgm:presLayoutVars>
          <dgm:bulletEnabled val="1"/>
        </dgm:presLayoutVars>
      </dgm:prSet>
      <dgm:spPr/>
    </dgm:pt>
    <dgm:pt modelId="{36B287FF-3DD2-4289-838F-6B1609E5CD8E}" type="pres">
      <dgm:prSet presAssocID="{95F7F3F5-78EF-4B02-82CB-920757178B0F}" presName="sibTrans" presStyleCnt="0"/>
      <dgm:spPr/>
    </dgm:pt>
    <dgm:pt modelId="{7A599B75-FB62-454E-BF51-A074BBA6C3F4}" type="pres">
      <dgm:prSet presAssocID="{84F9A0C0-3DC4-488C-8C05-079D6DAB1E29}" presName="textNode" presStyleLbl="node1" presStyleIdx="5" presStyleCnt="8">
        <dgm:presLayoutVars>
          <dgm:bulletEnabled val="1"/>
        </dgm:presLayoutVars>
      </dgm:prSet>
      <dgm:spPr/>
    </dgm:pt>
    <dgm:pt modelId="{0EA4CCE5-7C2D-4445-A8AA-806EA0BEF5DC}" type="pres">
      <dgm:prSet presAssocID="{8E37A34C-22AD-4FD9-83E6-F7E07517721C}" presName="sibTrans" presStyleCnt="0"/>
      <dgm:spPr/>
    </dgm:pt>
    <dgm:pt modelId="{AF814E4A-F858-40D9-AE99-5A0A694D1DD5}" type="pres">
      <dgm:prSet presAssocID="{DC556F32-5379-456A-BE2A-C40C09936435}" presName="textNode" presStyleLbl="node1" presStyleIdx="6" presStyleCnt="8">
        <dgm:presLayoutVars>
          <dgm:bulletEnabled val="1"/>
        </dgm:presLayoutVars>
      </dgm:prSet>
      <dgm:spPr/>
    </dgm:pt>
    <dgm:pt modelId="{FA34AEFC-F10B-4BB7-832B-5D9204CF806B}" type="pres">
      <dgm:prSet presAssocID="{7F801B2B-8CAC-4D0E-8584-2BF03BD712D7}" presName="sibTrans" presStyleCnt="0"/>
      <dgm:spPr/>
    </dgm:pt>
    <dgm:pt modelId="{DEC1D880-C49A-415F-9088-A8F0CD6ACDCB}" type="pres">
      <dgm:prSet presAssocID="{5BD044BC-309E-4CE2-9A9A-F10AE2667058}" presName="textNode" presStyleLbl="node1" presStyleIdx="7" presStyleCnt="8" custScaleX="100039">
        <dgm:presLayoutVars>
          <dgm:bulletEnabled val="1"/>
        </dgm:presLayoutVars>
      </dgm:prSet>
      <dgm:spPr/>
    </dgm:pt>
  </dgm:ptLst>
  <dgm:cxnLst>
    <dgm:cxn modelId="{C1394B03-1113-4B00-94D4-9DAA60DB1DB1}" type="presOf" srcId="{84F9A0C0-3DC4-488C-8C05-079D6DAB1E29}" destId="{7A599B75-FB62-454E-BF51-A074BBA6C3F4}" srcOrd="0" destOrd="0" presId="urn:microsoft.com/office/officeart/2005/8/layout/hProcess9"/>
    <dgm:cxn modelId="{40616F05-0396-42D6-8412-F1C2D9926F89}" type="presOf" srcId="{118439FE-6D0B-43A3-8D8B-E4D31A01CAEA}" destId="{66E39355-0B25-4A60-AD98-7F585889F99C}" srcOrd="0" destOrd="0" presId="urn:microsoft.com/office/officeart/2005/8/layout/hProcess9"/>
    <dgm:cxn modelId="{DC50B914-2E30-4BA5-8B6E-E6C6DA54A1AD}" type="presOf" srcId="{33C78A48-B377-41C0-827C-02458F4EED8D}" destId="{C3E6A353-1EB4-4AFC-ACC5-98C53D6A5808}" srcOrd="0" destOrd="0" presId="urn:microsoft.com/office/officeart/2005/8/layout/hProcess9"/>
    <dgm:cxn modelId="{9BB2A61D-9C9A-47B0-B543-F072A1DE4782}" srcId="{6E56E9E0-D4E4-4AD6-B170-24380587B7B7}" destId="{5BD044BC-309E-4CE2-9A9A-F10AE2667058}" srcOrd="7" destOrd="0" parTransId="{997F4A62-2BF2-40A3-BE0A-30B280C31A41}" sibTransId="{045A3FFA-3413-45EC-81D9-21F36EA5E3A0}"/>
    <dgm:cxn modelId="{B4CC5529-E902-42AA-9FB9-F35F087F4DCF}" type="presOf" srcId="{6E56E9E0-D4E4-4AD6-B170-24380587B7B7}" destId="{D4E4F677-A53D-4A0F-AD3D-82D3BFDAF2C7}" srcOrd="0" destOrd="0" presId="urn:microsoft.com/office/officeart/2005/8/layout/hProcess9"/>
    <dgm:cxn modelId="{CABDBA3C-86DA-40B8-BC94-3989DEB3D8C1}" type="presOf" srcId="{4941BE00-84EB-4F15-A9DB-ED40DCB3B272}" destId="{63F285E3-6A04-4BE9-9F0A-4D932D8D402D}" srcOrd="0" destOrd="0" presId="urn:microsoft.com/office/officeart/2005/8/layout/hProcess9"/>
    <dgm:cxn modelId="{65C59E62-B24E-44F0-ABE6-632344E3A375}" srcId="{6E56E9E0-D4E4-4AD6-B170-24380587B7B7}" destId="{4941BE00-84EB-4F15-A9DB-ED40DCB3B272}" srcOrd="2" destOrd="0" parTransId="{C18BCB0D-97B6-4E29-9EF2-BC698663100D}" sibTransId="{FFD5B379-EF59-4776-B839-9CBA83F94E7E}"/>
    <dgm:cxn modelId="{D1DEF246-6071-4669-95FD-C3014C6E47F7}" type="presOf" srcId="{6BB223EB-4A20-42D2-8F16-6916588F4977}" destId="{198655CF-054A-49D7-9F91-FA687A99122B}" srcOrd="0" destOrd="0" presId="urn:microsoft.com/office/officeart/2005/8/layout/hProcess9"/>
    <dgm:cxn modelId="{ABF04547-ED09-49F5-8CE3-4F4DC73CE947}" type="presOf" srcId="{5BD044BC-309E-4CE2-9A9A-F10AE2667058}" destId="{DEC1D880-C49A-415F-9088-A8F0CD6ACDCB}" srcOrd="0" destOrd="0" presId="urn:microsoft.com/office/officeart/2005/8/layout/hProcess9"/>
    <dgm:cxn modelId="{5C294957-9A1F-422A-9519-24364A4F182A}" srcId="{6E56E9E0-D4E4-4AD6-B170-24380587B7B7}" destId="{33C78A48-B377-41C0-827C-02458F4EED8D}" srcOrd="4" destOrd="0" parTransId="{6686B274-5B3F-47E4-84A5-18F65F0BA63C}" sibTransId="{95F7F3F5-78EF-4B02-82CB-920757178B0F}"/>
    <dgm:cxn modelId="{B6CFABA1-11DC-42BF-8C23-1DEF45717E80}" srcId="{6E56E9E0-D4E4-4AD6-B170-24380587B7B7}" destId="{0EBCC963-93E0-49AB-84D6-D1D8817143C9}" srcOrd="1" destOrd="0" parTransId="{288C8D26-69B1-4848-91ED-3CB4DB8D7ED1}" sibTransId="{BD432DF3-5F7D-4F5C-98B3-8EB292CE1E4F}"/>
    <dgm:cxn modelId="{630188B6-08EB-4873-BA3F-CEB42380EC3E}" type="presOf" srcId="{DC556F32-5379-456A-BE2A-C40C09936435}" destId="{AF814E4A-F858-40D9-AE99-5A0A694D1DD5}" srcOrd="0" destOrd="0" presId="urn:microsoft.com/office/officeart/2005/8/layout/hProcess9"/>
    <dgm:cxn modelId="{9F6C48BB-A090-4B41-BBF3-8D07D6A02794}" srcId="{6E56E9E0-D4E4-4AD6-B170-24380587B7B7}" destId="{DC556F32-5379-456A-BE2A-C40C09936435}" srcOrd="6" destOrd="0" parTransId="{5E0F369B-7F39-452B-98C8-D43355A145BD}" sibTransId="{7F801B2B-8CAC-4D0E-8584-2BF03BD712D7}"/>
    <dgm:cxn modelId="{B7E48CC5-7D87-44BC-A34F-500ACA79522D}" srcId="{6E56E9E0-D4E4-4AD6-B170-24380587B7B7}" destId="{84F9A0C0-3DC4-488C-8C05-079D6DAB1E29}" srcOrd="5" destOrd="0" parTransId="{66DF39E1-CBD0-4A68-A2E4-372F5D829CCD}" sibTransId="{8E37A34C-22AD-4FD9-83E6-F7E07517721C}"/>
    <dgm:cxn modelId="{71FE92D0-1C34-4652-BFD6-1D36F193AB14}" srcId="{6E56E9E0-D4E4-4AD6-B170-24380587B7B7}" destId="{6BB223EB-4A20-42D2-8F16-6916588F4977}" srcOrd="3" destOrd="0" parTransId="{2F85C425-A61E-40C0-8497-DD56E475F6DB}" sibTransId="{876C0221-B779-42E3-B1D6-5F4CDE8C5D5D}"/>
    <dgm:cxn modelId="{0796D0EA-BB68-4417-90D9-45C79DA15A74}" type="presOf" srcId="{0EBCC963-93E0-49AB-84D6-D1D8817143C9}" destId="{AB65C8AA-C9BD-4120-8156-EEFF73A2F81C}" srcOrd="0" destOrd="0" presId="urn:microsoft.com/office/officeart/2005/8/layout/hProcess9"/>
    <dgm:cxn modelId="{1CA7A4F2-925A-4D49-BB01-EE16AB0EF881}" srcId="{6E56E9E0-D4E4-4AD6-B170-24380587B7B7}" destId="{118439FE-6D0B-43A3-8D8B-E4D31A01CAEA}" srcOrd="0" destOrd="0" parTransId="{3E7FF35E-F72E-4179-8B14-43EDE9A2D5C9}" sibTransId="{4335AA85-6EF1-468C-9F93-0941A88ADF16}"/>
    <dgm:cxn modelId="{2898F3E7-2709-492D-9A33-9AAEC48BEA38}" type="presParOf" srcId="{D4E4F677-A53D-4A0F-AD3D-82D3BFDAF2C7}" destId="{6C366D5A-2FB4-4601-9888-EF9CDA3B3F9F}" srcOrd="0" destOrd="0" presId="urn:microsoft.com/office/officeart/2005/8/layout/hProcess9"/>
    <dgm:cxn modelId="{3F5E736F-2EFD-4D6C-BC55-E31731210EA2}" type="presParOf" srcId="{D4E4F677-A53D-4A0F-AD3D-82D3BFDAF2C7}" destId="{34C39BA8-8694-49A4-9D7F-CA47C8993789}" srcOrd="1" destOrd="0" presId="urn:microsoft.com/office/officeart/2005/8/layout/hProcess9"/>
    <dgm:cxn modelId="{0B59C71F-9CF8-4103-B06F-95EE2D5DE52C}" type="presParOf" srcId="{34C39BA8-8694-49A4-9D7F-CA47C8993789}" destId="{66E39355-0B25-4A60-AD98-7F585889F99C}" srcOrd="0" destOrd="0" presId="urn:microsoft.com/office/officeart/2005/8/layout/hProcess9"/>
    <dgm:cxn modelId="{AD1F99E8-21CE-4B36-B6C3-9B14139AA089}" type="presParOf" srcId="{34C39BA8-8694-49A4-9D7F-CA47C8993789}" destId="{5D56CB23-D29D-47D9-AC3A-523F04BA1B71}" srcOrd="1" destOrd="0" presId="urn:microsoft.com/office/officeart/2005/8/layout/hProcess9"/>
    <dgm:cxn modelId="{61A06E0F-59C4-4CDC-AC5A-F45030431739}" type="presParOf" srcId="{34C39BA8-8694-49A4-9D7F-CA47C8993789}" destId="{AB65C8AA-C9BD-4120-8156-EEFF73A2F81C}" srcOrd="2" destOrd="0" presId="urn:microsoft.com/office/officeart/2005/8/layout/hProcess9"/>
    <dgm:cxn modelId="{FFBBD6D3-CEB3-4C5F-8648-6E57039282E1}" type="presParOf" srcId="{34C39BA8-8694-49A4-9D7F-CA47C8993789}" destId="{9102595D-05D4-441F-8E3F-B1902DA9DF27}" srcOrd="3" destOrd="0" presId="urn:microsoft.com/office/officeart/2005/8/layout/hProcess9"/>
    <dgm:cxn modelId="{5D3FE495-FF23-463A-A6D8-5434DBDF97AB}" type="presParOf" srcId="{34C39BA8-8694-49A4-9D7F-CA47C8993789}" destId="{63F285E3-6A04-4BE9-9F0A-4D932D8D402D}" srcOrd="4" destOrd="0" presId="urn:microsoft.com/office/officeart/2005/8/layout/hProcess9"/>
    <dgm:cxn modelId="{457B4D4D-49A6-44BA-8DF4-0C4DC9D7062F}" type="presParOf" srcId="{34C39BA8-8694-49A4-9D7F-CA47C8993789}" destId="{03435005-8808-4531-8D86-D5C4C1B003D1}" srcOrd="5" destOrd="0" presId="urn:microsoft.com/office/officeart/2005/8/layout/hProcess9"/>
    <dgm:cxn modelId="{A7BA1B2D-197C-4625-8EFF-FD78587A2C9F}" type="presParOf" srcId="{34C39BA8-8694-49A4-9D7F-CA47C8993789}" destId="{198655CF-054A-49D7-9F91-FA687A99122B}" srcOrd="6" destOrd="0" presId="urn:microsoft.com/office/officeart/2005/8/layout/hProcess9"/>
    <dgm:cxn modelId="{75067302-AB43-415A-97F9-F8A04DB7F27F}" type="presParOf" srcId="{34C39BA8-8694-49A4-9D7F-CA47C8993789}" destId="{6506F502-D173-4B75-A053-9E4418E4EFA2}" srcOrd="7" destOrd="0" presId="urn:microsoft.com/office/officeart/2005/8/layout/hProcess9"/>
    <dgm:cxn modelId="{38C5D8E5-1CCC-42B4-B1FA-84AFF3B29D0B}" type="presParOf" srcId="{34C39BA8-8694-49A4-9D7F-CA47C8993789}" destId="{C3E6A353-1EB4-4AFC-ACC5-98C53D6A5808}" srcOrd="8" destOrd="0" presId="urn:microsoft.com/office/officeart/2005/8/layout/hProcess9"/>
    <dgm:cxn modelId="{103F2B04-9642-4515-9910-F503839DD14B}" type="presParOf" srcId="{34C39BA8-8694-49A4-9D7F-CA47C8993789}" destId="{36B287FF-3DD2-4289-838F-6B1609E5CD8E}" srcOrd="9" destOrd="0" presId="urn:microsoft.com/office/officeart/2005/8/layout/hProcess9"/>
    <dgm:cxn modelId="{D25713C2-D530-4A67-A972-27E88C240017}" type="presParOf" srcId="{34C39BA8-8694-49A4-9D7F-CA47C8993789}" destId="{7A599B75-FB62-454E-BF51-A074BBA6C3F4}" srcOrd="10" destOrd="0" presId="urn:microsoft.com/office/officeart/2005/8/layout/hProcess9"/>
    <dgm:cxn modelId="{1266B99D-6E18-4DC4-A745-FEF0008B55AF}" type="presParOf" srcId="{34C39BA8-8694-49A4-9D7F-CA47C8993789}" destId="{0EA4CCE5-7C2D-4445-A8AA-806EA0BEF5DC}" srcOrd="11" destOrd="0" presId="urn:microsoft.com/office/officeart/2005/8/layout/hProcess9"/>
    <dgm:cxn modelId="{1DA7561B-4BF9-474C-903D-B424AAF69C76}" type="presParOf" srcId="{34C39BA8-8694-49A4-9D7F-CA47C8993789}" destId="{AF814E4A-F858-40D9-AE99-5A0A694D1DD5}" srcOrd="12" destOrd="0" presId="urn:microsoft.com/office/officeart/2005/8/layout/hProcess9"/>
    <dgm:cxn modelId="{F3F97776-BE8D-4440-B5B5-47165D210358}" type="presParOf" srcId="{34C39BA8-8694-49A4-9D7F-CA47C8993789}" destId="{FA34AEFC-F10B-4BB7-832B-5D9204CF806B}" srcOrd="13" destOrd="0" presId="urn:microsoft.com/office/officeart/2005/8/layout/hProcess9"/>
    <dgm:cxn modelId="{149576B4-65C0-4661-B06A-DB9BA06864D2}" type="presParOf" srcId="{34C39BA8-8694-49A4-9D7F-CA47C8993789}" destId="{DEC1D880-C49A-415F-9088-A8F0CD6ACDCB}" srcOrd="1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9A5A3-F680-4842-B3B0-10FD39527E9C}">
      <dsp:nvSpPr>
        <dsp:cNvPr id="0" name=""/>
        <dsp:cNvSpPr/>
      </dsp:nvSpPr>
      <dsp:spPr>
        <a:xfrm>
          <a:off x="2330515" y="536524"/>
          <a:ext cx="414096" cy="91440"/>
        </a:xfrm>
        <a:custGeom>
          <a:avLst/>
          <a:gdLst/>
          <a:ahLst/>
          <a:cxnLst/>
          <a:rect l="0" t="0" r="0" b="0"/>
          <a:pathLst>
            <a:path>
              <a:moveTo>
                <a:pt x="0" y="45720"/>
              </a:moveTo>
              <a:lnTo>
                <a:pt x="414096" y="45720"/>
              </a:lnTo>
            </a:path>
          </a:pathLst>
        </a:custGeom>
        <a:noFill/>
        <a:ln w="6350" cap="flat" cmpd="sng" algn="ctr">
          <a:solidFill>
            <a:schemeClr val="dk2">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1" kern="1200"/>
        </a:p>
      </dsp:txBody>
      <dsp:txXfrm>
        <a:off x="2526446" y="580021"/>
        <a:ext cx="22234" cy="4446"/>
      </dsp:txXfrm>
    </dsp:sp>
    <dsp:sp modelId="{84421620-F9CD-4407-BC24-071B7F33C6E1}">
      <dsp:nvSpPr>
        <dsp:cNvPr id="0" name=""/>
        <dsp:cNvSpPr/>
      </dsp:nvSpPr>
      <dsp:spPr>
        <a:xfrm>
          <a:off x="398854" y="2206"/>
          <a:ext cx="1933461" cy="116007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Access SpaceX API</a:t>
          </a:r>
        </a:p>
      </dsp:txBody>
      <dsp:txXfrm>
        <a:off x="398854" y="2206"/>
        <a:ext cx="1933461" cy="1160076"/>
      </dsp:txXfrm>
    </dsp:sp>
    <dsp:sp modelId="{F54DB358-F6B4-469E-82C1-AB4A044C5749}">
      <dsp:nvSpPr>
        <dsp:cNvPr id="0" name=""/>
        <dsp:cNvSpPr/>
      </dsp:nvSpPr>
      <dsp:spPr>
        <a:xfrm>
          <a:off x="1365585" y="1160483"/>
          <a:ext cx="2378157" cy="414096"/>
        </a:xfrm>
        <a:custGeom>
          <a:avLst/>
          <a:gdLst/>
          <a:ahLst/>
          <a:cxnLst/>
          <a:rect l="0" t="0" r="0" b="0"/>
          <a:pathLst>
            <a:path>
              <a:moveTo>
                <a:pt x="2378157" y="0"/>
              </a:moveTo>
              <a:lnTo>
                <a:pt x="2378157" y="224148"/>
              </a:lnTo>
              <a:lnTo>
                <a:pt x="0" y="224148"/>
              </a:lnTo>
              <a:lnTo>
                <a:pt x="0" y="414096"/>
              </a:lnTo>
            </a:path>
          </a:pathLst>
        </a:custGeom>
        <a:noFill/>
        <a:ln w="6350" cap="flat" cmpd="sng" algn="ctr">
          <a:solidFill>
            <a:schemeClr val="dk2">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4179" y="1365307"/>
        <a:ext cx="120968" cy="4446"/>
      </dsp:txXfrm>
    </dsp:sp>
    <dsp:sp modelId="{0B1697B7-F52D-456C-BFE5-3A3B9DF24F4A}">
      <dsp:nvSpPr>
        <dsp:cNvPr id="0" name=""/>
        <dsp:cNvSpPr/>
      </dsp:nvSpPr>
      <dsp:spPr>
        <a:xfrm>
          <a:off x="2777012" y="2206"/>
          <a:ext cx="1933461" cy="116007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Extract Key Fields</a:t>
          </a:r>
        </a:p>
      </dsp:txBody>
      <dsp:txXfrm>
        <a:off x="2777012" y="2206"/>
        <a:ext cx="1933461" cy="1160076"/>
      </dsp:txXfrm>
    </dsp:sp>
    <dsp:sp modelId="{91C32BD5-0448-4A5C-AC62-1D10B102DF4B}">
      <dsp:nvSpPr>
        <dsp:cNvPr id="0" name=""/>
        <dsp:cNvSpPr/>
      </dsp:nvSpPr>
      <dsp:spPr>
        <a:xfrm>
          <a:off x="2330515" y="2141298"/>
          <a:ext cx="414096" cy="91440"/>
        </a:xfrm>
        <a:custGeom>
          <a:avLst/>
          <a:gdLst/>
          <a:ahLst/>
          <a:cxnLst/>
          <a:rect l="0" t="0" r="0" b="0"/>
          <a:pathLst>
            <a:path>
              <a:moveTo>
                <a:pt x="0" y="45720"/>
              </a:moveTo>
              <a:lnTo>
                <a:pt x="414096" y="45720"/>
              </a:lnTo>
            </a:path>
          </a:pathLst>
        </a:custGeom>
        <a:noFill/>
        <a:ln w="6350" cap="flat" cmpd="sng" algn="ctr">
          <a:solidFill>
            <a:schemeClr val="dk2">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26446" y="2184794"/>
        <a:ext cx="22234" cy="4446"/>
      </dsp:txXfrm>
    </dsp:sp>
    <dsp:sp modelId="{6F5145F7-E848-4BA8-8C46-F3B94504E635}">
      <dsp:nvSpPr>
        <dsp:cNvPr id="0" name=""/>
        <dsp:cNvSpPr/>
      </dsp:nvSpPr>
      <dsp:spPr>
        <a:xfrm>
          <a:off x="398854" y="1606979"/>
          <a:ext cx="1933461" cy="116007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t>Collect Wikipedia Data</a:t>
          </a:r>
          <a:endParaRPr lang="en-IN" sz="2000" kern="1200" dirty="0"/>
        </a:p>
      </dsp:txBody>
      <dsp:txXfrm>
        <a:off x="398854" y="1606979"/>
        <a:ext cx="1933461" cy="1160076"/>
      </dsp:txXfrm>
    </dsp:sp>
    <dsp:sp modelId="{CB5D929F-B89D-4ECC-9DE2-49CB033ABCC7}">
      <dsp:nvSpPr>
        <dsp:cNvPr id="0" name=""/>
        <dsp:cNvSpPr/>
      </dsp:nvSpPr>
      <dsp:spPr>
        <a:xfrm>
          <a:off x="1365585" y="2765256"/>
          <a:ext cx="2378157" cy="414096"/>
        </a:xfrm>
        <a:custGeom>
          <a:avLst/>
          <a:gdLst/>
          <a:ahLst/>
          <a:cxnLst/>
          <a:rect l="0" t="0" r="0" b="0"/>
          <a:pathLst>
            <a:path>
              <a:moveTo>
                <a:pt x="2378157" y="0"/>
              </a:moveTo>
              <a:lnTo>
                <a:pt x="2378157" y="224148"/>
              </a:lnTo>
              <a:lnTo>
                <a:pt x="0" y="224148"/>
              </a:lnTo>
              <a:lnTo>
                <a:pt x="0" y="414096"/>
              </a:lnTo>
            </a:path>
          </a:pathLst>
        </a:custGeom>
        <a:noFill/>
        <a:ln w="6350" cap="flat" cmpd="sng" algn="ctr">
          <a:solidFill>
            <a:schemeClr val="dk2">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4179" y="2970081"/>
        <a:ext cx="120968" cy="4446"/>
      </dsp:txXfrm>
    </dsp:sp>
    <dsp:sp modelId="{291EF155-4691-4D12-90F0-361A4CA6A452}">
      <dsp:nvSpPr>
        <dsp:cNvPr id="0" name=""/>
        <dsp:cNvSpPr/>
      </dsp:nvSpPr>
      <dsp:spPr>
        <a:xfrm>
          <a:off x="2777012" y="1606979"/>
          <a:ext cx="1933461" cy="116007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t>Merge Both Sources</a:t>
          </a:r>
          <a:endParaRPr lang="en-IN" sz="2000" kern="1200" dirty="0"/>
        </a:p>
      </dsp:txBody>
      <dsp:txXfrm>
        <a:off x="2777012" y="1606979"/>
        <a:ext cx="1933461" cy="1160076"/>
      </dsp:txXfrm>
    </dsp:sp>
    <dsp:sp modelId="{71723804-C07C-4E04-B9A0-BCED3E644A71}">
      <dsp:nvSpPr>
        <dsp:cNvPr id="0" name=""/>
        <dsp:cNvSpPr/>
      </dsp:nvSpPr>
      <dsp:spPr>
        <a:xfrm>
          <a:off x="2330515" y="3746071"/>
          <a:ext cx="414096" cy="91440"/>
        </a:xfrm>
        <a:custGeom>
          <a:avLst/>
          <a:gdLst/>
          <a:ahLst/>
          <a:cxnLst/>
          <a:rect l="0" t="0" r="0" b="0"/>
          <a:pathLst>
            <a:path>
              <a:moveTo>
                <a:pt x="0" y="45720"/>
              </a:moveTo>
              <a:lnTo>
                <a:pt x="414096" y="45720"/>
              </a:lnTo>
            </a:path>
          </a:pathLst>
        </a:custGeom>
        <a:noFill/>
        <a:ln w="6350" cap="flat" cmpd="sng" algn="ctr">
          <a:solidFill>
            <a:schemeClr val="dk2">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26446" y="3789567"/>
        <a:ext cx="22234" cy="4446"/>
      </dsp:txXfrm>
    </dsp:sp>
    <dsp:sp modelId="{342DC0F0-4066-4454-8B01-063F456130B8}">
      <dsp:nvSpPr>
        <dsp:cNvPr id="0" name=""/>
        <dsp:cNvSpPr/>
      </dsp:nvSpPr>
      <dsp:spPr>
        <a:xfrm>
          <a:off x="398854" y="3211752"/>
          <a:ext cx="1933461" cy="116007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t>Clean Dataset </a:t>
          </a:r>
          <a:endParaRPr lang="en-IN" sz="2000" kern="1200" dirty="0"/>
        </a:p>
      </dsp:txBody>
      <dsp:txXfrm>
        <a:off x="398854" y="3211752"/>
        <a:ext cx="1933461" cy="1160076"/>
      </dsp:txXfrm>
    </dsp:sp>
    <dsp:sp modelId="{3581D19C-F618-49B3-B26D-9C9903A09B22}">
      <dsp:nvSpPr>
        <dsp:cNvPr id="0" name=""/>
        <dsp:cNvSpPr/>
      </dsp:nvSpPr>
      <dsp:spPr>
        <a:xfrm>
          <a:off x="2777012" y="3211752"/>
          <a:ext cx="1933461" cy="116007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t>Save Final Dataset </a:t>
          </a:r>
          <a:endParaRPr lang="en-IN" sz="2000" kern="1200" dirty="0"/>
        </a:p>
      </dsp:txBody>
      <dsp:txXfrm>
        <a:off x="2777012" y="3211752"/>
        <a:ext cx="1933461" cy="1160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DF105-E7AB-4A13-A374-D4F55F9BDC9E}">
      <dsp:nvSpPr>
        <dsp:cNvPr id="0" name=""/>
        <dsp:cNvSpPr/>
      </dsp:nvSpPr>
      <dsp:spPr>
        <a:xfrm>
          <a:off x="1905258" y="612548"/>
          <a:ext cx="407818" cy="91440"/>
        </a:xfrm>
        <a:custGeom>
          <a:avLst/>
          <a:gdLst/>
          <a:ahLst/>
          <a:cxnLst/>
          <a:rect l="0" t="0" r="0" b="0"/>
          <a:pathLst>
            <a:path>
              <a:moveTo>
                <a:pt x="0" y="45720"/>
              </a:moveTo>
              <a:lnTo>
                <a:pt x="407818" y="45720"/>
              </a:lnTo>
            </a:path>
          </a:pathLst>
        </a:custGeom>
        <a:noFill/>
        <a:ln w="6350" cap="flat" cmpd="sng" algn="ctr">
          <a:solidFill>
            <a:schemeClr val="dk2">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98207" y="656075"/>
        <a:ext cx="21920" cy="4384"/>
      </dsp:txXfrm>
    </dsp:sp>
    <dsp:sp modelId="{57405E15-85A7-48E8-87A9-D017214E926D}">
      <dsp:nvSpPr>
        <dsp:cNvPr id="0" name=""/>
        <dsp:cNvSpPr/>
      </dsp:nvSpPr>
      <dsp:spPr>
        <a:xfrm>
          <a:off x="892" y="86418"/>
          <a:ext cx="1906165" cy="1143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Identify Web Source </a:t>
          </a:r>
        </a:p>
      </dsp:txBody>
      <dsp:txXfrm>
        <a:off x="892" y="86418"/>
        <a:ext cx="1906165" cy="1143699"/>
      </dsp:txXfrm>
    </dsp:sp>
    <dsp:sp modelId="{CB91C377-CE9D-4166-B24C-066BA4B79D47}">
      <dsp:nvSpPr>
        <dsp:cNvPr id="0" name=""/>
        <dsp:cNvSpPr/>
      </dsp:nvSpPr>
      <dsp:spPr>
        <a:xfrm>
          <a:off x="953975" y="1228317"/>
          <a:ext cx="2344583" cy="407818"/>
        </a:xfrm>
        <a:custGeom>
          <a:avLst/>
          <a:gdLst/>
          <a:ahLst/>
          <a:cxnLst/>
          <a:rect l="0" t="0" r="0" b="0"/>
          <a:pathLst>
            <a:path>
              <a:moveTo>
                <a:pt x="2344583" y="0"/>
              </a:moveTo>
              <a:lnTo>
                <a:pt x="2344583" y="221009"/>
              </a:lnTo>
              <a:lnTo>
                <a:pt x="0" y="221009"/>
              </a:lnTo>
              <a:lnTo>
                <a:pt x="0" y="407818"/>
              </a:lnTo>
            </a:path>
          </a:pathLst>
        </a:custGeom>
        <a:noFill/>
        <a:ln w="6350" cap="flat" cmpd="sng" algn="ctr">
          <a:solidFill>
            <a:schemeClr val="dk2">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66636" y="1430034"/>
        <a:ext cx="119261" cy="4384"/>
      </dsp:txXfrm>
    </dsp:sp>
    <dsp:sp modelId="{F5044ABE-BE55-4965-89DD-477FDF702896}">
      <dsp:nvSpPr>
        <dsp:cNvPr id="0" name=""/>
        <dsp:cNvSpPr/>
      </dsp:nvSpPr>
      <dsp:spPr>
        <a:xfrm>
          <a:off x="2345476" y="86418"/>
          <a:ext cx="1906165" cy="1143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t>Extract HTML Tables</a:t>
          </a:r>
        </a:p>
      </dsp:txBody>
      <dsp:txXfrm>
        <a:off x="2345476" y="86418"/>
        <a:ext cx="1906165" cy="1143699"/>
      </dsp:txXfrm>
    </dsp:sp>
    <dsp:sp modelId="{A502AE2E-BA60-4B1B-A074-48023B3495CD}">
      <dsp:nvSpPr>
        <dsp:cNvPr id="0" name=""/>
        <dsp:cNvSpPr/>
      </dsp:nvSpPr>
      <dsp:spPr>
        <a:xfrm>
          <a:off x="1905258" y="2194665"/>
          <a:ext cx="407818" cy="91440"/>
        </a:xfrm>
        <a:custGeom>
          <a:avLst/>
          <a:gdLst/>
          <a:ahLst/>
          <a:cxnLst/>
          <a:rect l="0" t="0" r="0" b="0"/>
          <a:pathLst>
            <a:path>
              <a:moveTo>
                <a:pt x="0" y="45720"/>
              </a:moveTo>
              <a:lnTo>
                <a:pt x="407818" y="45720"/>
              </a:lnTo>
            </a:path>
          </a:pathLst>
        </a:custGeom>
        <a:noFill/>
        <a:ln w="6350" cap="flat" cmpd="sng" algn="ctr">
          <a:solidFill>
            <a:schemeClr val="dk2">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98207" y="2238193"/>
        <a:ext cx="21920" cy="4384"/>
      </dsp:txXfrm>
    </dsp:sp>
    <dsp:sp modelId="{55403EC1-CB5F-41E8-96AF-8A2B09DA44A8}">
      <dsp:nvSpPr>
        <dsp:cNvPr id="0" name=""/>
        <dsp:cNvSpPr/>
      </dsp:nvSpPr>
      <dsp:spPr>
        <a:xfrm>
          <a:off x="892" y="1668535"/>
          <a:ext cx="1906165" cy="1143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a:t>Parse Scraped Data</a:t>
          </a:r>
        </a:p>
      </dsp:txBody>
      <dsp:txXfrm>
        <a:off x="892" y="1668535"/>
        <a:ext cx="1906165" cy="1143699"/>
      </dsp:txXfrm>
    </dsp:sp>
    <dsp:sp modelId="{7286AC3C-8764-4812-9491-6A0C15CAB12E}">
      <dsp:nvSpPr>
        <dsp:cNvPr id="0" name=""/>
        <dsp:cNvSpPr/>
      </dsp:nvSpPr>
      <dsp:spPr>
        <a:xfrm>
          <a:off x="953975" y="2810435"/>
          <a:ext cx="2344583" cy="407818"/>
        </a:xfrm>
        <a:custGeom>
          <a:avLst/>
          <a:gdLst/>
          <a:ahLst/>
          <a:cxnLst/>
          <a:rect l="0" t="0" r="0" b="0"/>
          <a:pathLst>
            <a:path>
              <a:moveTo>
                <a:pt x="2344583" y="0"/>
              </a:moveTo>
              <a:lnTo>
                <a:pt x="2344583" y="221009"/>
              </a:lnTo>
              <a:lnTo>
                <a:pt x="0" y="221009"/>
              </a:lnTo>
              <a:lnTo>
                <a:pt x="0" y="407818"/>
              </a:lnTo>
            </a:path>
          </a:pathLst>
        </a:custGeom>
        <a:noFill/>
        <a:ln w="6350" cap="flat" cmpd="sng" algn="ctr">
          <a:solidFill>
            <a:schemeClr val="dk2">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66636" y="3012152"/>
        <a:ext cx="119261" cy="4384"/>
      </dsp:txXfrm>
    </dsp:sp>
    <dsp:sp modelId="{B786263C-5E4C-40E4-918F-4F0712390F23}">
      <dsp:nvSpPr>
        <dsp:cNvPr id="0" name=""/>
        <dsp:cNvSpPr/>
      </dsp:nvSpPr>
      <dsp:spPr>
        <a:xfrm>
          <a:off x="2345476" y="1668535"/>
          <a:ext cx="1906165" cy="1143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Handle Missing / Inconsistent Data</a:t>
          </a:r>
        </a:p>
      </dsp:txBody>
      <dsp:txXfrm>
        <a:off x="2345476" y="1668535"/>
        <a:ext cx="1906165" cy="1143699"/>
      </dsp:txXfrm>
    </dsp:sp>
    <dsp:sp modelId="{F2DA7DC0-8F21-4407-8A73-1540F880C96E}">
      <dsp:nvSpPr>
        <dsp:cNvPr id="0" name=""/>
        <dsp:cNvSpPr/>
      </dsp:nvSpPr>
      <dsp:spPr>
        <a:xfrm>
          <a:off x="892" y="3250653"/>
          <a:ext cx="1906165" cy="1143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Store Data Locally</a:t>
          </a:r>
        </a:p>
      </dsp:txBody>
      <dsp:txXfrm>
        <a:off x="892" y="3250653"/>
        <a:ext cx="1906165" cy="11436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84112-F2B6-42D4-B945-40873F3F27D3}">
      <dsp:nvSpPr>
        <dsp:cNvPr id="0" name=""/>
        <dsp:cNvSpPr/>
      </dsp:nvSpPr>
      <dsp:spPr>
        <a:xfrm>
          <a:off x="788669" y="0"/>
          <a:ext cx="8938260" cy="4535776"/>
        </a:xfrm>
        <a:prstGeom prst="rightArrow">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61539F26-DD18-46DB-BED2-B05AA141CD02}">
      <dsp:nvSpPr>
        <dsp:cNvPr id="0" name=""/>
        <dsp:cNvSpPr/>
      </dsp:nvSpPr>
      <dsp:spPr>
        <a:xfrm>
          <a:off x="2952" y="1360732"/>
          <a:ext cx="1118052" cy="18143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Raw Data (API + Scraped Data)</a:t>
          </a:r>
        </a:p>
      </dsp:txBody>
      <dsp:txXfrm>
        <a:off x="57531" y="1415311"/>
        <a:ext cx="1008894" cy="1705152"/>
      </dsp:txXfrm>
    </dsp:sp>
    <dsp:sp modelId="{B705CEF8-522D-4F38-AC36-567D8756C2B1}">
      <dsp:nvSpPr>
        <dsp:cNvPr id="0" name=""/>
        <dsp:cNvSpPr/>
      </dsp:nvSpPr>
      <dsp:spPr>
        <a:xfrm>
          <a:off x="1176907" y="1360732"/>
          <a:ext cx="1118052" cy="18143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Inspect Data Structure (columns, missing values)</a:t>
          </a:r>
        </a:p>
      </dsp:txBody>
      <dsp:txXfrm>
        <a:off x="1231486" y="1415311"/>
        <a:ext cx="1008894" cy="1705152"/>
      </dsp:txXfrm>
    </dsp:sp>
    <dsp:sp modelId="{1E68BD3D-3B51-49C3-B077-FFFA3DA4E31D}">
      <dsp:nvSpPr>
        <dsp:cNvPr id="0" name=""/>
        <dsp:cNvSpPr/>
      </dsp:nvSpPr>
      <dsp:spPr>
        <a:xfrm>
          <a:off x="2350863" y="1360732"/>
          <a:ext cx="1118052" cy="18143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Clean Missing &amp; Incorrect Values</a:t>
          </a:r>
        </a:p>
      </dsp:txBody>
      <dsp:txXfrm>
        <a:off x="2405442" y="1415311"/>
        <a:ext cx="1008894" cy="1705152"/>
      </dsp:txXfrm>
    </dsp:sp>
    <dsp:sp modelId="{74700D0B-51C4-40C9-8D89-394EBD0665FF}">
      <dsp:nvSpPr>
        <dsp:cNvPr id="0" name=""/>
        <dsp:cNvSpPr/>
      </dsp:nvSpPr>
      <dsp:spPr>
        <a:xfrm>
          <a:off x="3524818" y="1360732"/>
          <a:ext cx="1118052" cy="18143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Standardize Formats (dates, units, categories)</a:t>
          </a:r>
        </a:p>
      </dsp:txBody>
      <dsp:txXfrm>
        <a:off x="3579397" y="1415311"/>
        <a:ext cx="1008894" cy="1705152"/>
      </dsp:txXfrm>
    </dsp:sp>
    <dsp:sp modelId="{D8315A36-8F96-4C47-B170-B41E9C61922C}">
      <dsp:nvSpPr>
        <dsp:cNvPr id="0" name=""/>
        <dsp:cNvSpPr/>
      </dsp:nvSpPr>
      <dsp:spPr>
        <a:xfrm>
          <a:off x="4698773" y="1360732"/>
          <a:ext cx="1118052" cy="18143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Convert Data Types (numeric, datetime)</a:t>
          </a:r>
        </a:p>
      </dsp:txBody>
      <dsp:txXfrm>
        <a:off x="4753352" y="1415311"/>
        <a:ext cx="1008894" cy="1705152"/>
      </dsp:txXfrm>
    </dsp:sp>
    <dsp:sp modelId="{F3E7B9D3-9A2E-4DA9-939F-EBA074F93FB2}">
      <dsp:nvSpPr>
        <dsp:cNvPr id="0" name=""/>
        <dsp:cNvSpPr/>
      </dsp:nvSpPr>
      <dsp:spPr>
        <a:xfrm>
          <a:off x="5872728" y="1360732"/>
          <a:ext cx="1118052" cy="18143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 Merge API + Wikipedia Tables</a:t>
          </a:r>
        </a:p>
      </dsp:txBody>
      <dsp:txXfrm>
        <a:off x="5927307" y="1415311"/>
        <a:ext cx="1008894" cy="1705152"/>
      </dsp:txXfrm>
    </dsp:sp>
    <dsp:sp modelId="{C89CA51A-73C4-4466-9F8D-40BCFDDBDFCD}">
      <dsp:nvSpPr>
        <dsp:cNvPr id="0" name=""/>
        <dsp:cNvSpPr/>
      </dsp:nvSpPr>
      <dsp:spPr>
        <a:xfrm>
          <a:off x="7046684" y="1360732"/>
          <a:ext cx="1118052" cy="18143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Feature Engineering (landing success, orbit class)</a:t>
          </a:r>
          <a:endParaRPr lang="en-IN" sz="1300" kern="1200" dirty="0"/>
        </a:p>
      </dsp:txBody>
      <dsp:txXfrm>
        <a:off x="7101263" y="1415311"/>
        <a:ext cx="1008894" cy="1705152"/>
      </dsp:txXfrm>
    </dsp:sp>
    <dsp:sp modelId="{B989682E-C63C-446C-97E0-100A7E9C29DA}">
      <dsp:nvSpPr>
        <dsp:cNvPr id="0" name=""/>
        <dsp:cNvSpPr/>
      </dsp:nvSpPr>
      <dsp:spPr>
        <a:xfrm>
          <a:off x="8220639" y="1360732"/>
          <a:ext cx="1118052" cy="18143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Remove Duplicates &amp; Unnecessary Columns</a:t>
          </a:r>
        </a:p>
      </dsp:txBody>
      <dsp:txXfrm>
        <a:off x="8275218" y="1415311"/>
        <a:ext cx="1008894" cy="1705152"/>
      </dsp:txXfrm>
    </dsp:sp>
    <dsp:sp modelId="{A4EEA4FE-6102-4D83-BEFF-C800787CF6BD}">
      <dsp:nvSpPr>
        <dsp:cNvPr id="0" name=""/>
        <dsp:cNvSpPr/>
      </dsp:nvSpPr>
      <dsp:spPr>
        <a:xfrm>
          <a:off x="9394594" y="1360732"/>
          <a:ext cx="1118052" cy="181431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Final Cleaned Dataset Ready for EDA &amp; Modeling</a:t>
          </a:r>
          <a:endParaRPr lang="en-IN" sz="1300" kern="1200" dirty="0"/>
        </a:p>
      </dsp:txBody>
      <dsp:txXfrm>
        <a:off x="9449173" y="1415311"/>
        <a:ext cx="1008894" cy="1705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66D5A-2FB4-4601-9888-EF9CDA3B3F9F}">
      <dsp:nvSpPr>
        <dsp:cNvPr id="0" name=""/>
        <dsp:cNvSpPr/>
      </dsp:nvSpPr>
      <dsp:spPr>
        <a:xfrm>
          <a:off x="791368" y="0"/>
          <a:ext cx="8968845" cy="4432081"/>
        </a:xfrm>
        <a:prstGeom prst="rightArrow">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66E39355-0B25-4A60-AD98-7F585889F99C}">
      <dsp:nvSpPr>
        <dsp:cNvPr id="0" name=""/>
        <dsp:cNvSpPr/>
      </dsp:nvSpPr>
      <dsp:spPr>
        <a:xfrm>
          <a:off x="7148" y="1329624"/>
          <a:ext cx="1139138" cy="177283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kern="1200" dirty="0"/>
            <a:t>Data</a:t>
          </a:r>
          <a:r>
            <a:rPr lang="en-IN" sz="1200" b="1" kern="1200" dirty="0"/>
            <a:t> </a:t>
          </a:r>
          <a:r>
            <a:rPr lang="en-IN" sz="1200" b="0" kern="1200" dirty="0"/>
            <a:t>Preparation</a:t>
          </a:r>
        </a:p>
      </dsp:txBody>
      <dsp:txXfrm>
        <a:off x="62756" y="1385232"/>
        <a:ext cx="1027922" cy="1661616"/>
      </dsp:txXfrm>
    </dsp:sp>
    <dsp:sp modelId="{AB65C8AA-C9BD-4120-8156-EEFF73A2F81C}">
      <dsp:nvSpPr>
        <dsp:cNvPr id="0" name=""/>
        <dsp:cNvSpPr/>
      </dsp:nvSpPr>
      <dsp:spPr>
        <a:xfrm>
          <a:off x="1336142" y="1329624"/>
          <a:ext cx="1139138" cy="177283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kern="1200" dirty="0">
              <a:latin typeface="Calibri" panose="020F0502020204030204"/>
              <a:ea typeface="+mn-ea"/>
              <a:cs typeface="+mn-cs"/>
            </a:rPr>
            <a:t>Train-Test</a:t>
          </a:r>
          <a:r>
            <a:rPr lang="en-IN" sz="1200" kern="1200" dirty="0"/>
            <a:t> Split</a:t>
          </a:r>
        </a:p>
      </dsp:txBody>
      <dsp:txXfrm>
        <a:off x="1391750" y="1385232"/>
        <a:ext cx="1027922" cy="1661616"/>
      </dsp:txXfrm>
    </dsp:sp>
    <dsp:sp modelId="{63F285E3-6A04-4BE9-9F0A-4D932D8D402D}">
      <dsp:nvSpPr>
        <dsp:cNvPr id="0" name=""/>
        <dsp:cNvSpPr/>
      </dsp:nvSpPr>
      <dsp:spPr>
        <a:xfrm>
          <a:off x="2665137" y="1329624"/>
          <a:ext cx="1139138" cy="177283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kern="1200" dirty="0"/>
            <a:t>Train</a:t>
          </a:r>
          <a:r>
            <a:rPr lang="en-IN" sz="1200" b="1" kern="1200" dirty="0"/>
            <a:t> </a:t>
          </a:r>
          <a:r>
            <a:rPr lang="en-IN" sz="1200" b="0" kern="1200" dirty="0"/>
            <a:t>Baseline</a:t>
          </a:r>
          <a:r>
            <a:rPr lang="en-IN" sz="1200" b="1" kern="1200" dirty="0"/>
            <a:t> </a:t>
          </a:r>
          <a:r>
            <a:rPr lang="en-IN" sz="1200" b="0" kern="1200" dirty="0"/>
            <a:t>Models</a:t>
          </a:r>
        </a:p>
      </dsp:txBody>
      <dsp:txXfrm>
        <a:off x="2720745" y="1385232"/>
        <a:ext cx="1027922" cy="1661616"/>
      </dsp:txXfrm>
    </dsp:sp>
    <dsp:sp modelId="{198655CF-054A-49D7-9F91-FA687A99122B}">
      <dsp:nvSpPr>
        <dsp:cNvPr id="0" name=""/>
        <dsp:cNvSpPr/>
      </dsp:nvSpPr>
      <dsp:spPr>
        <a:xfrm>
          <a:off x="3994131" y="1329624"/>
          <a:ext cx="1139138" cy="177283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Evaluate Metrics</a:t>
          </a:r>
        </a:p>
      </dsp:txBody>
      <dsp:txXfrm>
        <a:off x="4049739" y="1385232"/>
        <a:ext cx="1027922" cy="1661616"/>
      </dsp:txXfrm>
    </dsp:sp>
    <dsp:sp modelId="{C3E6A353-1EB4-4AFC-ACC5-98C53D6A5808}">
      <dsp:nvSpPr>
        <dsp:cNvPr id="0" name=""/>
        <dsp:cNvSpPr/>
      </dsp:nvSpPr>
      <dsp:spPr>
        <a:xfrm>
          <a:off x="5323126" y="1329624"/>
          <a:ext cx="1233880" cy="177283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Hyperparameter Tuning</a:t>
          </a:r>
        </a:p>
      </dsp:txBody>
      <dsp:txXfrm>
        <a:off x="5383359" y="1389857"/>
        <a:ext cx="1113414" cy="1652366"/>
      </dsp:txXfrm>
    </dsp:sp>
    <dsp:sp modelId="{7A599B75-FB62-454E-BF51-A074BBA6C3F4}">
      <dsp:nvSpPr>
        <dsp:cNvPr id="0" name=""/>
        <dsp:cNvSpPr/>
      </dsp:nvSpPr>
      <dsp:spPr>
        <a:xfrm>
          <a:off x="6746863" y="1329624"/>
          <a:ext cx="1139138" cy="177283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Compare All Models</a:t>
          </a:r>
        </a:p>
      </dsp:txBody>
      <dsp:txXfrm>
        <a:off x="6802471" y="1385232"/>
        <a:ext cx="1027922" cy="1661616"/>
      </dsp:txXfrm>
    </dsp:sp>
    <dsp:sp modelId="{AF814E4A-F858-40D9-AE99-5A0A694D1DD5}">
      <dsp:nvSpPr>
        <dsp:cNvPr id="0" name=""/>
        <dsp:cNvSpPr/>
      </dsp:nvSpPr>
      <dsp:spPr>
        <a:xfrm>
          <a:off x="8075857" y="1329624"/>
          <a:ext cx="1139138" cy="177283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Select Best Model</a:t>
          </a:r>
        </a:p>
      </dsp:txBody>
      <dsp:txXfrm>
        <a:off x="8131465" y="1385232"/>
        <a:ext cx="1027922" cy="1661616"/>
      </dsp:txXfrm>
    </dsp:sp>
    <dsp:sp modelId="{DEC1D880-C49A-415F-9088-A8F0CD6ACDCB}">
      <dsp:nvSpPr>
        <dsp:cNvPr id="0" name=""/>
        <dsp:cNvSpPr/>
      </dsp:nvSpPr>
      <dsp:spPr>
        <a:xfrm>
          <a:off x="9404852" y="1329624"/>
          <a:ext cx="1139582" cy="177283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Final Validation &amp; Save Model</a:t>
          </a:r>
        </a:p>
      </dsp:txBody>
      <dsp:txXfrm>
        <a:off x="9460482" y="1385254"/>
        <a:ext cx="1028322" cy="166157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C2CC8-BF14-DB97-3475-69F9AFBF6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4AE80-115C-CBA3-8EFF-96BC395794A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85C90DD-740C-3FF6-5D00-2F35B0881E77}"/>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D5605498-7A24-2C0E-5CCC-632FC9783C46}"/>
              </a:ext>
            </a:extLst>
          </p:cNvPr>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213614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43F9B-4E0E-2523-AF8D-08735B054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F4A2B-3F95-6858-53F6-D125BBE9C6C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69A22B0E-E0FA-8E87-0EF0-7F42B9DBDF59}"/>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1F6A5480-C647-97CD-D50B-EEC7C305DBAB}"/>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64677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872007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2_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hyperlink" Target="3_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hyperlink" Target="5_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4_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6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7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8_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8_SpaceX_Machine%20Learning%20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1_spacex-data-collection.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Sumesh Gareri</a:t>
            </a:r>
          </a:p>
          <a:p>
            <a:r>
              <a:rPr lang="en-US" dirty="0">
                <a:solidFill>
                  <a:schemeClr val="bg2"/>
                </a:solidFill>
                <a:latin typeface="Abadi" panose="020B0604020104020204" pitchFamily="34" charset="0"/>
                <a:ea typeface="SF Pro" pitchFamily="2" charset="0"/>
                <a:cs typeface="SF Pro" pitchFamily="2" charset="0"/>
              </a:rPr>
              <a:t>Date: 15 July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129800"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79D5592C-341A-4FEF-2CF8-51153FB4DBF4}"/>
              </a:ext>
            </a:extLst>
          </p:cNvPr>
          <p:cNvGraphicFramePr/>
          <p:nvPr>
            <p:extLst>
              <p:ext uri="{D42A27DB-BD31-4B8C-83A1-F6EECF244321}">
                <p14:modId xmlns:p14="http://schemas.microsoft.com/office/powerpoint/2010/main" val="1890588409"/>
              </p:ext>
            </p:extLst>
          </p:nvPr>
        </p:nvGraphicFramePr>
        <p:xfrm>
          <a:off x="7719507" y="1476969"/>
          <a:ext cx="4252535" cy="4480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B7DA4F9D-6D51-6E0F-C91B-90C443CAD02A}"/>
              </a:ext>
            </a:extLst>
          </p:cNvPr>
          <p:cNvSpPr txBox="1"/>
          <p:nvPr/>
        </p:nvSpPr>
        <p:spPr>
          <a:xfrm>
            <a:off x="643379" y="1240099"/>
            <a:ext cx="6562057" cy="5355312"/>
          </a:xfrm>
          <a:prstGeom prst="rect">
            <a:avLst/>
          </a:prstGeom>
          <a:noFill/>
        </p:spPr>
        <p:txBody>
          <a:bodyPr wrap="square">
            <a:spAutoFit/>
          </a:bodyPr>
          <a:lstStyle/>
          <a:p>
            <a:pPr>
              <a:buNone/>
            </a:pPr>
            <a:r>
              <a:rPr lang="en-US" b="1" dirty="0"/>
              <a:t>Identify Web Source</a:t>
            </a:r>
          </a:p>
          <a:p>
            <a:pPr>
              <a:buFont typeface="Arial" panose="020B0604020202020204" pitchFamily="34" charset="0"/>
              <a:buChar char="•"/>
            </a:pPr>
            <a:r>
              <a:rPr lang="en-US" dirty="0"/>
              <a:t>Locate Falcon 9 launch tables on Wikipedia containing mission details.</a:t>
            </a:r>
          </a:p>
          <a:p>
            <a:pPr>
              <a:buFont typeface="Arial" panose="020B0604020202020204" pitchFamily="34" charset="0"/>
              <a:buChar char="•"/>
            </a:pPr>
            <a:r>
              <a:rPr lang="en-US" dirty="0"/>
              <a:t>Confirm table structure and fields needed (date, payload, orbit, outcome).</a:t>
            </a:r>
          </a:p>
          <a:p>
            <a:r>
              <a:rPr lang="en-US" b="1" dirty="0"/>
              <a:t>Extract HTML Tables</a:t>
            </a:r>
          </a:p>
          <a:p>
            <a:pPr>
              <a:buFont typeface="Arial" panose="020B0604020202020204" pitchFamily="34" charset="0"/>
              <a:buChar char="•"/>
            </a:pPr>
            <a:r>
              <a:rPr lang="en-US" dirty="0"/>
              <a:t>Use </a:t>
            </a:r>
            <a:r>
              <a:rPr lang="en-US" dirty="0">
                <a:latin typeface="Courier New" panose="02070309020205020404" pitchFamily="49" charset="0"/>
              </a:rPr>
              <a:t>pandas.read_html()</a:t>
            </a:r>
            <a:r>
              <a:rPr lang="en-US" dirty="0"/>
              <a:t> to automatically read and convert tables into DataFrames.</a:t>
            </a:r>
          </a:p>
          <a:p>
            <a:pPr>
              <a:buFont typeface="Arial" panose="020B0604020202020204" pitchFamily="34" charset="0"/>
              <a:buChar char="•"/>
            </a:pPr>
            <a:r>
              <a:rPr lang="en-US" dirty="0"/>
              <a:t>Select the correct table containing launch records.</a:t>
            </a:r>
          </a:p>
          <a:p>
            <a:pPr>
              <a:buNone/>
            </a:pPr>
            <a:r>
              <a:rPr lang="en-US" b="1" dirty="0"/>
              <a:t>Parse Scraped Data</a:t>
            </a:r>
          </a:p>
          <a:p>
            <a:pPr>
              <a:buFont typeface="Arial" panose="020B0604020202020204" pitchFamily="34" charset="0"/>
              <a:buChar char="•"/>
            </a:pPr>
            <a:r>
              <a:rPr lang="en-US" dirty="0"/>
              <a:t>Clean column names and remove unwanted rows.</a:t>
            </a:r>
          </a:p>
          <a:p>
            <a:pPr>
              <a:buFont typeface="Arial" panose="020B0604020202020204" pitchFamily="34" charset="0"/>
              <a:buChar char="•"/>
            </a:pPr>
            <a:r>
              <a:rPr lang="en-US" dirty="0"/>
              <a:t>Extract key fields (payload name, orbit category, mission type, etc.).</a:t>
            </a:r>
          </a:p>
          <a:p>
            <a:pPr>
              <a:buNone/>
            </a:pPr>
            <a:r>
              <a:rPr lang="en-US" b="1" dirty="0"/>
              <a:t>Handle Missing / Inconsistent Data</a:t>
            </a:r>
          </a:p>
          <a:p>
            <a:pPr>
              <a:buFont typeface="Arial" panose="020B0604020202020204" pitchFamily="34" charset="0"/>
              <a:buChar char="•"/>
            </a:pPr>
            <a:r>
              <a:rPr lang="en-US" dirty="0"/>
              <a:t>Fix formatting inconsistencies from scraped text (units, dates, strings).</a:t>
            </a:r>
          </a:p>
          <a:p>
            <a:pPr>
              <a:buFont typeface="Arial" panose="020B0604020202020204" pitchFamily="34" charset="0"/>
              <a:buChar char="•"/>
            </a:pPr>
            <a:r>
              <a:rPr lang="en-US" dirty="0"/>
              <a:t>Fill missing values using API data or logical corrections.</a:t>
            </a:r>
          </a:p>
          <a:p>
            <a:pPr>
              <a:buNone/>
            </a:pPr>
            <a:r>
              <a:rPr lang="en-US" b="1" dirty="0"/>
              <a:t>Store Data Locally</a:t>
            </a:r>
          </a:p>
          <a:p>
            <a:pPr>
              <a:buFont typeface="Arial" panose="020B0604020202020204" pitchFamily="34" charset="0"/>
              <a:buChar char="•"/>
            </a:pPr>
            <a:r>
              <a:rPr lang="en-US" dirty="0"/>
              <a:t>Convert cleaned tables into a single DataFrame.</a:t>
            </a:r>
          </a:p>
          <a:p>
            <a:pPr>
              <a:buFont typeface="Arial" panose="020B0604020202020204" pitchFamily="34" charset="0"/>
              <a:buChar char="•"/>
            </a:pPr>
            <a:r>
              <a:rPr lang="en-US" dirty="0"/>
              <a:t>Save as </a:t>
            </a:r>
            <a:r>
              <a:rPr lang="en-US" dirty="0">
                <a:latin typeface="Courier New" panose="02070309020205020404" pitchFamily="49" charset="0"/>
              </a:rPr>
              <a:t>.csv</a:t>
            </a:r>
            <a:r>
              <a:rPr lang="en-US" dirty="0"/>
              <a:t> or keep in memory for merging with API data.</a:t>
            </a:r>
          </a:p>
        </p:txBody>
      </p:sp>
      <p:sp>
        <p:nvSpPr>
          <p:cNvPr id="2" name="TextBox 1">
            <a:hlinkClick r:id="rId8" action="ppaction://hlinkfile"/>
            <a:extLst>
              <a:ext uri="{FF2B5EF4-FFF2-40B4-BE49-F238E27FC236}">
                <a16:creationId xmlns:a16="http://schemas.microsoft.com/office/drawing/2014/main" id="{E81E701E-90F7-F657-18CA-FCF9DD172FCA}"/>
              </a:ext>
            </a:extLst>
          </p:cNvPr>
          <p:cNvSpPr txBox="1"/>
          <p:nvPr/>
        </p:nvSpPr>
        <p:spPr>
          <a:xfrm>
            <a:off x="7861954" y="6166949"/>
            <a:ext cx="3271101" cy="369332"/>
          </a:xfrm>
          <a:prstGeom prst="rect">
            <a:avLst/>
          </a:prstGeom>
          <a:noFill/>
        </p:spPr>
        <p:txBody>
          <a:bodyPr wrap="square" rtlCol="0">
            <a:spAutoFit/>
          </a:bodyPr>
          <a:lstStyle/>
          <a:p>
            <a:r>
              <a:rPr lang="en-IN" dirty="0">
                <a:hlinkClick r:id="rId8" action="ppaction://hlinkfile"/>
              </a:rPr>
              <a:t>GitHub: 2_webscraping.ipynb</a:t>
            </a:r>
            <a:endParaRPr lang="en-IN"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38D60C31-2EA9-7A21-460C-6E5397C06CAA}"/>
              </a:ext>
            </a:extLst>
          </p:cNvPr>
          <p:cNvSpPr txBox="1"/>
          <p:nvPr/>
        </p:nvSpPr>
        <p:spPr>
          <a:xfrm>
            <a:off x="770011" y="1430965"/>
            <a:ext cx="10787252" cy="5081519"/>
          </a:xfrm>
          <a:prstGeom prst="rect">
            <a:avLst/>
          </a:prstGeom>
          <a:noFill/>
        </p:spPr>
        <p:txBody>
          <a:bodyPr wrap="square">
            <a:spAutoFit/>
          </a:bodyPr>
          <a:lstStyle/>
          <a:p>
            <a:pPr algn="just">
              <a:lnSpc>
                <a:spcPct val="150000"/>
              </a:lnSpc>
              <a:buNone/>
            </a:pPr>
            <a:r>
              <a:rPr lang="en-IN" sz="2000" b="1" dirty="0"/>
              <a:t>Key Phrases to Describe the Process</a:t>
            </a:r>
          </a:p>
          <a:p>
            <a:pPr algn="just">
              <a:lnSpc>
                <a:spcPct val="150000"/>
              </a:lnSpc>
              <a:buFont typeface="Arial" panose="020B0604020202020204" pitchFamily="34" charset="0"/>
              <a:buChar char="•"/>
            </a:pPr>
            <a:r>
              <a:rPr lang="en-IN" b="1" dirty="0"/>
              <a:t>Load raw data</a:t>
            </a:r>
            <a:r>
              <a:rPr lang="en-IN" dirty="0"/>
              <a:t> from API output and scraped tables</a:t>
            </a:r>
          </a:p>
          <a:p>
            <a:pPr algn="just">
              <a:lnSpc>
                <a:spcPct val="150000"/>
              </a:lnSpc>
              <a:buFont typeface="Arial" panose="020B0604020202020204" pitchFamily="34" charset="0"/>
              <a:buChar char="•"/>
            </a:pPr>
            <a:r>
              <a:rPr lang="en-IN" b="1" dirty="0"/>
              <a:t>Inspect dataset structure</a:t>
            </a:r>
            <a:r>
              <a:rPr lang="en-IN" dirty="0"/>
              <a:t> (columns, types, missing values)</a:t>
            </a:r>
          </a:p>
          <a:p>
            <a:pPr algn="just">
              <a:lnSpc>
                <a:spcPct val="150000"/>
              </a:lnSpc>
              <a:buFont typeface="Arial" panose="020B0604020202020204" pitchFamily="34" charset="0"/>
              <a:buChar char="•"/>
            </a:pPr>
            <a:r>
              <a:rPr lang="en-IN" b="1" dirty="0"/>
              <a:t>Clean missing values</a:t>
            </a:r>
            <a:r>
              <a:rPr lang="en-IN" dirty="0"/>
              <a:t> (remove, fill, or impute)</a:t>
            </a:r>
          </a:p>
          <a:p>
            <a:pPr algn="just">
              <a:lnSpc>
                <a:spcPct val="150000"/>
              </a:lnSpc>
              <a:buFont typeface="Arial" panose="020B0604020202020204" pitchFamily="34" charset="0"/>
              <a:buChar char="•"/>
            </a:pPr>
            <a:r>
              <a:rPr lang="en-IN" b="1" dirty="0"/>
              <a:t>Standardize formats</a:t>
            </a:r>
            <a:r>
              <a:rPr lang="en-IN" dirty="0"/>
              <a:t> (dates, units, text categories)</a:t>
            </a:r>
          </a:p>
          <a:p>
            <a:pPr algn="just">
              <a:lnSpc>
                <a:spcPct val="150000"/>
              </a:lnSpc>
              <a:buFont typeface="Arial" panose="020B0604020202020204" pitchFamily="34" charset="0"/>
              <a:buChar char="•"/>
            </a:pPr>
            <a:r>
              <a:rPr lang="en-IN" b="1" dirty="0"/>
              <a:t>Convert data types</a:t>
            </a:r>
            <a:r>
              <a:rPr lang="en-IN" dirty="0"/>
              <a:t> (strings → numeric, dates → datetime)</a:t>
            </a:r>
          </a:p>
          <a:p>
            <a:pPr algn="just">
              <a:lnSpc>
                <a:spcPct val="150000"/>
              </a:lnSpc>
              <a:buFont typeface="Arial" panose="020B0604020202020204" pitchFamily="34" charset="0"/>
              <a:buChar char="•"/>
            </a:pPr>
            <a:r>
              <a:rPr lang="en-IN" b="1" dirty="0"/>
              <a:t>Encode categorical variables</a:t>
            </a:r>
            <a:r>
              <a:rPr lang="en-IN" dirty="0"/>
              <a:t> for modeling</a:t>
            </a:r>
          </a:p>
          <a:p>
            <a:pPr algn="just">
              <a:lnSpc>
                <a:spcPct val="150000"/>
              </a:lnSpc>
              <a:buFont typeface="Arial" panose="020B0604020202020204" pitchFamily="34" charset="0"/>
              <a:buChar char="•"/>
            </a:pPr>
            <a:r>
              <a:rPr lang="en-IN" b="1" dirty="0"/>
              <a:t>Remove duplicates and irrelevant columns</a:t>
            </a:r>
            <a:endParaRPr lang="en-IN" dirty="0"/>
          </a:p>
          <a:p>
            <a:pPr algn="just">
              <a:lnSpc>
                <a:spcPct val="150000"/>
              </a:lnSpc>
              <a:buFont typeface="Arial" panose="020B0604020202020204" pitchFamily="34" charset="0"/>
              <a:buChar char="•"/>
            </a:pPr>
            <a:r>
              <a:rPr lang="en-IN" b="1" dirty="0"/>
              <a:t>Merge API + Wikipedia datasets</a:t>
            </a:r>
            <a:endParaRPr lang="en-IN" dirty="0"/>
          </a:p>
          <a:p>
            <a:pPr algn="just">
              <a:lnSpc>
                <a:spcPct val="150000"/>
              </a:lnSpc>
              <a:buFont typeface="Arial" panose="020B0604020202020204" pitchFamily="34" charset="0"/>
              <a:buChar char="•"/>
            </a:pPr>
            <a:r>
              <a:rPr lang="en-IN" b="1" dirty="0"/>
              <a:t>Create new engineered features</a:t>
            </a:r>
            <a:r>
              <a:rPr lang="en-IN" dirty="0"/>
              <a:t> (landing success label, orbit class)</a:t>
            </a:r>
          </a:p>
          <a:p>
            <a:pPr algn="just">
              <a:lnSpc>
                <a:spcPct val="150000"/>
              </a:lnSpc>
              <a:buFont typeface="Arial" panose="020B0604020202020204" pitchFamily="34" charset="0"/>
              <a:buChar char="•"/>
            </a:pPr>
            <a:r>
              <a:rPr lang="en-IN" b="1" dirty="0"/>
              <a:t>Export cleaned dataset</a:t>
            </a:r>
            <a:r>
              <a:rPr lang="en-IN" dirty="0"/>
              <a:t> for EDA &amp; modelling</a:t>
            </a:r>
          </a:p>
          <a:p>
            <a:pPr algn="just">
              <a:lnSpc>
                <a:spcPct val="150000"/>
              </a:lnSpc>
            </a:pPr>
            <a:r>
              <a:rPr lang="en-IN" dirty="0">
                <a:hlinkClick r:id="rId3" action="ppaction://hlinkfile"/>
              </a:rPr>
              <a:t>GitHub: 3_spacex-Data wrangling.ipynb</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36F3C66-8AC1-DE12-8C7A-FE3750F7D2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4573B-0582-3D43-6EDE-1B7A2514F2B6}"/>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B3D328E8-13EA-37F4-3702-50ABC349593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Flowchart</a:t>
            </a:r>
          </a:p>
        </p:txBody>
      </p:sp>
      <p:graphicFrame>
        <p:nvGraphicFramePr>
          <p:cNvPr id="2" name="Diagram 1">
            <a:extLst>
              <a:ext uri="{FF2B5EF4-FFF2-40B4-BE49-F238E27FC236}">
                <a16:creationId xmlns:a16="http://schemas.microsoft.com/office/drawing/2014/main" id="{320A4F87-FCC6-F683-9083-1D13CA330EBE}"/>
              </a:ext>
            </a:extLst>
          </p:cNvPr>
          <p:cNvGraphicFramePr/>
          <p:nvPr>
            <p:extLst>
              <p:ext uri="{D42A27DB-BD31-4B8C-83A1-F6EECF244321}">
                <p14:modId xmlns:p14="http://schemas.microsoft.com/office/powerpoint/2010/main" val="1625214623"/>
              </p:ext>
            </p:extLst>
          </p:nvPr>
        </p:nvGraphicFramePr>
        <p:xfrm>
          <a:off x="838200" y="1489797"/>
          <a:ext cx="10515600" cy="4535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6733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1BD80283-AA09-DF7F-0C9C-BED14C7AFF03}"/>
              </a:ext>
            </a:extLst>
          </p:cNvPr>
          <p:cNvSpPr txBox="1"/>
          <p:nvPr/>
        </p:nvSpPr>
        <p:spPr>
          <a:xfrm>
            <a:off x="734028" y="2443731"/>
            <a:ext cx="10723944" cy="3847207"/>
          </a:xfrm>
          <a:prstGeom prst="rect">
            <a:avLst/>
          </a:prstGeom>
          <a:noFill/>
        </p:spPr>
        <p:txBody>
          <a:bodyPr wrap="square">
            <a:spAutoFit/>
          </a:bodyPr>
          <a:lstStyle/>
          <a:p>
            <a:pPr>
              <a:buNone/>
            </a:pPr>
            <a:r>
              <a:rPr lang="en-US" sz="1600" b="1" dirty="0">
                <a:latin typeface="Arial" panose="020B0604020202020204" pitchFamily="34" charset="0"/>
                <a:cs typeface="Arial" panose="020B0604020202020204" pitchFamily="34" charset="0"/>
              </a:rPr>
              <a:t>Charts Plotted:</a:t>
            </a:r>
          </a:p>
          <a:p>
            <a:pPr>
              <a:buNone/>
            </a:pPr>
            <a:endParaRPr lang="en-US" sz="1600" b="1" dirty="0">
              <a:latin typeface="Arial" panose="020B0604020202020204" pitchFamily="34" charset="0"/>
              <a:cs typeface="Arial" panose="020B0604020202020204" pitchFamily="34" charset="0"/>
            </a:endParaRPr>
          </a:p>
          <a:p>
            <a:pPr>
              <a:buNone/>
            </a:pPr>
            <a:r>
              <a:rPr lang="en-US" sz="1600" b="1" dirty="0">
                <a:latin typeface="Arial" panose="020B0604020202020204" pitchFamily="34" charset="0"/>
                <a:cs typeface="Arial" panose="020B0604020202020204" pitchFamily="34" charset="0"/>
              </a:rPr>
              <a:t>1. Bar Charts</a:t>
            </a:r>
          </a:p>
          <a:p>
            <a:pPr>
              <a:buFont typeface="Arial" panose="020B0604020202020204" pitchFamily="34" charset="0"/>
              <a:buChar char="•"/>
            </a:pPr>
            <a:r>
              <a:rPr lang="en-US" sz="1600" b="1" dirty="0">
                <a:latin typeface="Arial" panose="020B0604020202020204" pitchFamily="34" charset="0"/>
                <a:cs typeface="Arial" panose="020B0604020202020204" pitchFamily="34" charset="0"/>
              </a:rPr>
              <a:t>Used for:</a:t>
            </a:r>
            <a:r>
              <a:rPr lang="en-US" sz="1600" dirty="0">
                <a:latin typeface="Arial" panose="020B0604020202020204" pitchFamily="34" charset="0"/>
                <a:cs typeface="Arial" panose="020B0604020202020204" pitchFamily="34" charset="0"/>
              </a:rPr>
              <a:t> Comparing landing success counts across different launch sites.</a:t>
            </a:r>
          </a:p>
          <a:p>
            <a:pPr>
              <a:buFont typeface="Arial" panose="020B0604020202020204" pitchFamily="34" charset="0"/>
              <a:buChar char="•"/>
            </a:pPr>
            <a:r>
              <a:rPr lang="en-US" sz="1600" b="1" dirty="0">
                <a:latin typeface="Arial" panose="020B0604020202020204" pitchFamily="34" charset="0"/>
                <a:cs typeface="Arial" panose="020B0604020202020204" pitchFamily="34" charset="0"/>
              </a:rPr>
              <a:t>Why:</a:t>
            </a:r>
            <a:r>
              <a:rPr lang="en-US" sz="1600" dirty="0">
                <a:latin typeface="Arial" panose="020B0604020202020204" pitchFamily="34" charset="0"/>
                <a:cs typeface="Arial" panose="020B0604020202020204" pitchFamily="34" charset="0"/>
              </a:rPr>
              <a:t> Bar charts clearly show categorical comparisons and help identify which sites have higher success rates.</a:t>
            </a:r>
          </a:p>
          <a:p>
            <a:endParaRPr lang="en-US" sz="1600" dirty="0">
              <a:latin typeface="Arial" panose="020B0604020202020204" pitchFamily="34" charset="0"/>
              <a:cs typeface="Arial" panose="020B0604020202020204" pitchFamily="34" charset="0"/>
            </a:endParaRPr>
          </a:p>
          <a:p>
            <a:pPr>
              <a:buNone/>
            </a:pPr>
            <a:r>
              <a:rPr lang="en-US" sz="1600" b="1" dirty="0">
                <a:latin typeface="Arial" panose="020B0604020202020204" pitchFamily="34" charset="0"/>
                <a:cs typeface="Arial" panose="020B0604020202020204" pitchFamily="34" charset="0"/>
              </a:rPr>
              <a:t>2. Scatter Plots</a:t>
            </a:r>
          </a:p>
          <a:p>
            <a:pPr>
              <a:buFont typeface="Arial" panose="020B0604020202020204" pitchFamily="34" charset="0"/>
              <a:buChar char="•"/>
            </a:pPr>
            <a:r>
              <a:rPr lang="en-US" sz="1600" b="1" dirty="0">
                <a:latin typeface="Arial" panose="020B0604020202020204" pitchFamily="34" charset="0"/>
                <a:cs typeface="Arial" panose="020B0604020202020204" pitchFamily="34" charset="0"/>
              </a:rPr>
              <a:t>Used for:</a:t>
            </a:r>
            <a:r>
              <a:rPr lang="en-US" sz="1600" dirty="0">
                <a:latin typeface="Arial" panose="020B0604020202020204" pitchFamily="34" charset="0"/>
                <a:cs typeface="Arial" panose="020B0604020202020204" pitchFamily="34" charset="0"/>
              </a:rPr>
              <a:t> Analyzing the relationship between </a:t>
            </a:r>
            <a:r>
              <a:rPr lang="en-US" sz="1600" b="1" dirty="0">
                <a:latin typeface="Arial" panose="020B0604020202020204" pitchFamily="34" charset="0"/>
                <a:cs typeface="Arial" panose="020B0604020202020204" pitchFamily="34" charset="0"/>
              </a:rPr>
              <a:t>payload mass</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landing success</a:t>
            </a:r>
            <a:r>
              <a:rPr lang="en-US" sz="16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1600" b="1" dirty="0">
                <a:latin typeface="Arial" panose="020B0604020202020204" pitchFamily="34" charset="0"/>
                <a:cs typeface="Arial" panose="020B0604020202020204" pitchFamily="34" charset="0"/>
              </a:rPr>
              <a:t>Why:</a:t>
            </a:r>
            <a:r>
              <a:rPr lang="en-US" sz="1600" dirty="0">
                <a:latin typeface="Arial" panose="020B0604020202020204" pitchFamily="34" charset="0"/>
                <a:cs typeface="Arial" panose="020B0604020202020204" pitchFamily="34" charset="0"/>
              </a:rPr>
              <a:t> Scatter plots help identify trends, clusters, and correlations between two numeric variables.</a:t>
            </a:r>
          </a:p>
          <a:p>
            <a:endParaRPr lang="en-US" sz="1600" dirty="0">
              <a:latin typeface="Arial" panose="020B0604020202020204" pitchFamily="34" charset="0"/>
              <a:cs typeface="Arial" panose="020B0604020202020204" pitchFamily="34" charset="0"/>
            </a:endParaRPr>
          </a:p>
          <a:p>
            <a:pPr>
              <a:buNone/>
            </a:pPr>
            <a:r>
              <a:rPr lang="en-US" sz="1600" b="1" dirty="0">
                <a:latin typeface="Arial" panose="020B0604020202020204" pitchFamily="34" charset="0"/>
                <a:cs typeface="Arial" panose="020B0604020202020204" pitchFamily="34" charset="0"/>
              </a:rPr>
              <a:t>3. Pie Charts</a:t>
            </a:r>
          </a:p>
          <a:p>
            <a:pPr>
              <a:buFont typeface="Arial" panose="020B0604020202020204" pitchFamily="34" charset="0"/>
              <a:buChar char="•"/>
            </a:pPr>
            <a:r>
              <a:rPr lang="en-US" sz="1600" b="1" dirty="0">
                <a:latin typeface="Arial" panose="020B0604020202020204" pitchFamily="34" charset="0"/>
                <a:cs typeface="Arial" panose="020B0604020202020204" pitchFamily="34" charset="0"/>
              </a:rPr>
              <a:t>Used for:</a:t>
            </a:r>
            <a:r>
              <a:rPr lang="en-US" sz="1600" dirty="0">
                <a:latin typeface="Arial" panose="020B0604020202020204" pitchFamily="34" charset="0"/>
                <a:cs typeface="Arial" panose="020B0604020202020204" pitchFamily="34" charset="0"/>
              </a:rPr>
              <a:t> Showing the proportion of successful vs. failed landings.</a:t>
            </a:r>
          </a:p>
          <a:p>
            <a:pPr>
              <a:buFont typeface="Arial" panose="020B0604020202020204" pitchFamily="34" charset="0"/>
              <a:buChar char="•"/>
            </a:pPr>
            <a:r>
              <a:rPr lang="en-US" sz="1600" b="1" dirty="0">
                <a:latin typeface="Arial" panose="020B0604020202020204" pitchFamily="34" charset="0"/>
                <a:cs typeface="Arial" panose="020B0604020202020204" pitchFamily="34" charset="0"/>
              </a:rPr>
              <a:t>Why:</a:t>
            </a:r>
            <a:r>
              <a:rPr lang="en-US" sz="1600" dirty="0">
                <a:latin typeface="Arial" panose="020B0604020202020204" pitchFamily="34" charset="0"/>
                <a:cs typeface="Arial" panose="020B0604020202020204" pitchFamily="34" charset="0"/>
              </a:rPr>
              <a:t> Pie charts provide a quick view of distribution and overall success ratio.</a:t>
            </a:r>
          </a:p>
          <a:p>
            <a:endParaRPr lang="en-US" dirty="0"/>
          </a:p>
          <a:p>
            <a:r>
              <a:rPr lang="en-US" dirty="0">
                <a:hlinkClick r:id="rId3" action="ppaction://hlinkfile"/>
              </a:rPr>
              <a:t>GitHub: 5_EDA-data-viz.ipynb</a:t>
            </a:r>
            <a:endParaRPr lang="en-US" dirty="0"/>
          </a:p>
        </p:txBody>
      </p:sp>
      <p:sp>
        <p:nvSpPr>
          <p:cNvPr id="10" name="TextBox 9">
            <a:extLst>
              <a:ext uri="{FF2B5EF4-FFF2-40B4-BE49-F238E27FC236}">
                <a16:creationId xmlns:a16="http://schemas.microsoft.com/office/drawing/2014/main" id="{E7200C41-6DE2-72A8-82E4-B6B06919719F}"/>
              </a:ext>
            </a:extLst>
          </p:cNvPr>
          <p:cNvSpPr txBox="1"/>
          <p:nvPr/>
        </p:nvSpPr>
        <p:spPr>
          <a:xfrm>
            <a:off x="770010" y="1304050"/>
            <a:ext cx="10598715" cy="923330"/>
          </a:xfrm>
          <a:prstGeom prst="rect">
            <a:avLst/>
          </a:prstGeom>
          <a:noFill/>
        </p:spPr>
        <p:txBody>
          <a:bodyPr wrap="square">
            <a:spAutoFit/>
          </a:bodyPr>
          <a:lstStyle/>
          <a:p>
            <a:pPr>
              <a:buNone/>
            </a:pPr>
            <a:r>
              <a:rPr lang="en-US" b="1" dirty="0">
                <a:latin typeface="Arial" panose="020B0604020202020204" pitchFamily="34" charset="0"/>
                <a:cs typeface="Arial" panose="020B0604020202020204" pitchFamily="34" charset="0"/>
              </a:rPr>
              <a:t>Overview:</a:t>
            </a:r>
          </a:p>
          <a:p>
            <a:pPr>
              <a:buNone/>
            </a:pPr>
            <a:r>
              <a:rPr lang="en-US" dirty="0">
                <a:latin typeface="Arial" panose="020B0604020202020204" pitchFamily="34" charset="0"/>
                <a:cs typeface="Arial" panose="020B0604020202020204" pitchFamily="34" charset="0"/>
              </a:rPr>
              <a:t>EDA helps us understand the data by using simple charts to spot patterns, trends, and relationships. Visualizing the data makes it easier to identify important features and prepare the dataset for modeling.</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A597F48-E45C-AC80-3C13-4F7818A91A9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863F6C-BCD4-AEF7-2E55-6603641DC3AB}"/>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E1F7D4BE-17E6-AA9F-8C2A-B47EBD71088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5" name="TextBox 4">
            <a:extLst>
              <a:ext uri="{FF2B5EF4-FFF2-40B4-BE49-F238E27FC236}">
                <a16:creationId xmlns:a16="http://schemas.microsoft.com/office/drawing/2014/main" id="{A11264C5-764D-600D-6089-1F4FD409358F}"/>
              </a:ext>
            </a:extLst>
          </p:cNvPr>
          <p:cNvSpPr txBox="1"/>
          <p:nvPr/>
        </p:nvSpPr>
        <p:spPr>
          <a:xfrm>
            <a:off x="770011" y="1307698"/>
            <a:ext cx="10515600" cy="4611519"/>
          </a:xfrm>
          <a:prstGeom prst="rect">
            <a:avLst/>
          </a:prstGeom>
          <a:noFill/>
        </p:spPr>
        <p:txBody>
          <a:bodyPr wrap="square">
            <a:spAutoFit/>
          </a:bodyPr>
          <a:lstStyle/>
          <a:p>
            <a:pPr>
              <a:lnSpc>
                <a:spcPct val="150000"/>
              </a:lnSpc>
              <a:buNone/>
            </a:pPr>
            <a:r>
              <a:rPr lang="en-US" b="1" dirty="0">
                <a:latin typeface="Arial" panose="020B0604020202020204" pitchFamily="34" charset="0"/>
                <a:cs typeface="Arial" panose="020B0604020202020204" pitchFamily="34" charset="0"/>
              </a:rPr>
              <a:t>4. Line Charts</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Used for:</a:t>
            </a:r>
            <a:r>
              <a:rPr lang="en-US" dirty="0">
                <a:latin typeface="Arial" panose="020B0604020202020204" pitchFamily="34" charset="0"/>
                <a:cs typeface="Arial" panose="020B0604020202020204" pitchFamily="34" charset="0"/>
              </a:rPr>
              <a:t> Observing how launch success trends have changed over time.</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Why:</a:t>
            </a:r>
            <a:r>
              <a:rPr lang="en-US" dirty="0">
                <a:latin typeface="Arial" panose="020B0604020202020204" pitchFamily="34" charset="0"/>
                <a:cs typeface="Arial" panose="020B0604020202020204" pitchFamily="34" charset="0"/>
              </a:rPr>
              <a:t> Line charts clearly show time-series patterns and improvements in success rate across years.</a:t>
            </a:r>
          </a:p>
          <a:p>
            <a:pPr>
              <a:lnSpc>
                <a:spcPct val="150000"/>
              </a:lnSpc>
              <a:buNone/>
            </a:pPr>
            <a:r>
              <a:rPr lang="en-US" b="1" dirty="0">
                <a:latin typeface="Arial" panose="020B0604020202020204" pitchFamily="34" charset="0"/>
                <a:cs typeface="Arial" panose="020B0604020202020204" pitchFamily="34" charset="0"/>
              </a:rPr>
              <a:t>5. Heatmaps (Correlation Matrix)</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Used for:</a:t>
            </a:r>
            <a:r>
              <a:rPr lang="en-US" dirty="0">
                <a:latin typeface="Arial" panose="020B0604020202020204" pitchFamily="34" charset="0"/>
                <a:cs typeface="Arial" panose="020B0604020202020204" pitchFamily="34" charset="0"/>
              </a:rPr>
              <a:t> Displaying correlations between variables such as payload mass, orbit type, flight number, and landing success.</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Why:</a:t>
            </a:r>
            <a:r>
              <a:rPr lang="en-US" dirty="0">
                <a:latin typeface="Arial" panose="020B0604020202020204" pitchFamily="34" charset="0"/>
                <a:cs typeface="Arial" panose="020B0604020202020204" pitchFamily="34" charset="0"/>
              </a:rPr>
              <a:t> Heatmaps visually highlight strong or weak relationships that guide feature selection for ML models.</a:t>
            </a:r>
          </a:p>
          <a:p>
            <a:pPr>
              <a:lnSpc>
                <a:spcPct val="150000"/>
              </a:lnSpc>
              <a:buNone/>
            </a:pPr>
            <a:r>
              <a:rPr lang="en-US" b="1" dirty="0">
                <a:latin typeface="Arial" panose="020B0604020202020204" pitchFamily="34" charset="0"/>
                <a:cs typeface="Arial" panose="020B0604020202020204" pitchFamily="34" charset="0"/>
              </a:rPr>
              <a:t>6. Box Plots</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Used for:</a:t>
            </a:r>
            <a:r>
              <a:rPr lang="en-US" dirty="0">
                <a:latin typeface="Arial" panose="020B0604020202020204" pitchFamily="34" charset="0"/>
                <a:cs typeface="Arial" panose="020B0604020202020204" pitchFamily="34" charset="0"/>
              </a:rPr>
              <a:t> Analyzing the spread of payload mass across different orbit types.</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Why:</a:t>
            </a:r>
            <a:r>
              <a:rPr lang="en-US" dirty="0">
                <a:latin typeface="Arial" panose="020B0604020202020204" pitchFamily="34" charset="0"/>
                <a:cs typeface="Arial" panose="020B0604020202020204" pitchFamily="34" charset="0"/>
              </a:rPr>
              <a:t> Box plots show outliers, medians, and variation, helping understand payload distribution.</a:t>
            </a:r>
          </a:p>
        </p:txBody>
      </p:sp>
    </p:spTree>
    <p:extLst>
      <p:ext uri="{BB962C8B-B14F-4D97-AF65-F5344CB8AC3E}">
        <p14:creationId xmlns:p14="http://schemas.microsoft.com/office/powerpoint/2010/main" val="166574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42634F82-5DAA-AA02-EE25-3F6496B3064B}"/>
              </a:ext>
            </a:extLst>
          </p:cNvPr>
          <p:cNvSpPr txBox="1"/>
          <p:nvPr/>
        </p:nvSpPr>
        <p:spPr>
          <a:xfrm>
            <a:off x="770010" y="1363946"/>
            <a:ext cx="10687961"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EDA with SQL involves using SQL queries to explore, clean, and understand the dataset directly in a database.</a:t>
            </a:r>
          </a:p>
          <a:p>
            <a:r>
              <a:rPr lang="en-US" dirty="0">
                <a:latin typeface="Arial" panose="020B0604020202020204" pitchFamily="34" charset="0"/>
                <a:cs typeface="Arial" panose="020B0604020202020204" pitchFamily="34" charset="0"/>
              </a:rPr>
              <a:t>By applying commands like:</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29FD383-DB9B-7757-84EE-9459E359EC2B}"/>
              </a:ext>
            </a:extLst>
          </p:cNvPr>
          <p:cNvSpPr txBox="1"/>
          <p:nvPr/>
        </p:nvSpPr>
        <p:spPr>
          <a:xfrm>
            <a:off x="770010" y="2256554"/>
            <a:ext cx="10515600" cy="4619854"/>
          </a:xfrm>
          <a:prstGeom prst="rect">
            <a:avLst/>
          </a:prstGeom>
          <a:noFill/>
        </p:spPr>
        <p:txBody>
          <a:bodyPr wrap="square">
            <a:spAutoFit/>
          </a:bodyPr>
          <a:lstStyle/>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SELECT Queries:</a:t>
            </a:r>
            <a:r>
              <a:rPr lang="en-US" dirty="0">
                <a:latin typeface="Arial" panose="020B0604020202020204" pitchFamily="34" charset="0"/>
                <a:cs typeface="Arial" panose="020B0604020202020204" pitchFamily="34" charset="0"/>
              </a:rPr>
              <a:t> View specific columns such as payload, orbit, launch site, and landing outcome.</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WHERE Filters:</a:t>
            </a:r>
            <a:r>
              <a:rPr lang="en-US" dirty="0">
                <a:latin typeface="Arial" panose="020B0604020202020204" pitchFamily="34" charset="0"/>
                <a:cs typeface="Arial" panose="020B0604020202020204" pitchFamily="34" charset="0"/>
              </a:rPr>
              <a:t> Filter launches by payload mass, orbit type, or success status.</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GROUP BY:</a:t>
            </a:r>
            <a:r>
              <a:rPr lang="en-US" dirty="0">
                <a:latin typeface="Arial" panose="020B0604020202020204" pitchFamily="34" charset="0"/>
                <a:cs typeface="Arial" panose="020B0604020202020204" pitchFamily="34" charset="0"/>
              </a:rPr>
              <a:t> Calculate landing success rates across launch sites and orbit categories.</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Aggregate Functions:</a:t>
            </a:r>
            <a:r>
              <a:rPr lang="en-US" dirty="0">
                <a:latin typeface="Arial" panose="020B0604020202020204" pitchFamily="34" charset="0"/>
                <a:cs typeface="Arial" panose="020B0604020202020204" pitchFamily="34" charset="0"/>
              </a:rPr>
              <a:t> Use COUNT, AVG, MAX to summarize launch performance.</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ORDER BY:</a:t>
            </a:r>
            <a:r>
              <a:rPr lang="en-US" dirty="0">
                <a:latin typeface="Arial" panose="020B0604020202020204" pitchFamily="34" charset="0"/>
                <a:cs typeface="Arial" panose="020B0604020202020204" pitchFamily="34" charset="0"/>
              </a:rPr>
              <a:t> Sort data by payload mass, date, or success probability.</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JOIN Queries:</a:t>
            </a:r>
            <a:r>
              <a:rPr lang="en-US" dirty="0">
                <a:latin typeface="Arial" panose="020B0604020202020204" pitchFamily="34" charset="0"/>
                <a:cs typeface="Arial" panose="020B0604020202020204" pitchFamily="34" charset="0"/>
              </a:rPr>
              <a:t> Combine tables to enrich launch data (if stored separately).</a:t>
            </a:r>
          </a:p>
          <a:p>
            <a:pPr>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LIMIT:</a:t>
            </a:r>
            <a:r>
              <a:rPr lang="en-US" dirty="0">
                <a:latin typeface="Arial" panose="020B0604020202020204" pitchFamily="34" charset="0"/>
                <a:cs typeface="Arial" panose="020B0604020202020204" pitchFamily="34" charset="0"/>
              </a:rPr>
              <a:t> Preview a subset of rows for quick inspection.</a:t>
            </a:r>
          </a:p>
          <a:p>
            <a:pPr>
              <a:lnSpc>
                <a:spcPct val="150000"/>
              </a:lnSpc>
            </a:pPr>
            <a:r>
              <a:rPr lang="en-US" dirty="0">
                <a:latin typeface="Arial" panose="020B0604020202020204" pitchFamily="34" charset="0"/>
                <a:cs typeface="Arial" panose="020B0604020202020204" pitchFamily="34" charset="0"/>
              </a:rPr>
              <a:t>SQL makes it easy to inspect large datasets efficiently before performing deeper visual analysis or building machine-learning models</a:t>
            </a:r>
            <a:r>
              <a:rPr lang="en-US" dirty="0"/>
              <a:t>.</a:t>
            </a:r>
          </a:p>
          <a:p>
            <a:pPr>
              <a:lnSpc>
                <a:spcPct val="150000"/>
              </a:lnSpc>
            </a:pPr>
            <a:endParaRPr lang="en-US" dirty="0"/>
          </a:p>
          <a:p>
            <a:pPr>
              <a:lnSpc>
                <a:spcPct val="150000"/>
              </a:lnSpc>
            </a:pPr>
            <a:r>
              <a:rPr lang="en-US" sz="2000" dirty="0">
                <a:hlinkClick r:id="rId3" action="ppaction://hlinkfile"/>
              </a:rPr>
              <a:t>GitHub: 4_EDA-SQL.ipynb</a:t>
            </a:r>
            <a:endParaRPr lang="en-US" sz="2000" dirty="0"/>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83C9FE31-2992-E1BB-B4D2-EFC3BF894D1E}"/>
              </a:ext>
            </a:extLst>
          </p:cNvPr>
          <p:cNvSpPr txBox="1"/>
          <p:nvPr/>
        </p:nvSpPr>
        <p:spPr>
          <a:xfrm>
            <a:off x="514070" y="1353421"/>
            <a:ext cx="11439117" cy="5539978"/>
          </a:xfrm>
          <a:prstGeom prst="rect">
            <a:avLst/>
          </a:prstGeom>
          <a:noFill/>
        </p:spPr>
        <p:txBody>
          <a:bodyPr wrap="square">
            <a:spAutoFit/>
          </a:bodyPr>
          <a:lstStyle/>
          <a:p>
            <a:pPr>
              <a:buNone/>
            </a:pPr>
            <a:r>
              <a:rPr lang="en-US" sz="1400" b="1" dirty="0">
                <a:latin typeface="Arial" panose="020B0604020202020204" pitchFamily="34" charset="0"/>
                <a:cs typeface="Arial" panose="020B0604020202020204" pitchFamily="34" charset="0"/>
              </a:rPr>
              <a:t>Summary of Map Objects Added to the Folium Map</a:t>
            </a:r>
          </a:p>
          <a:p>
            <a:pPr>
              <a:buNone/>
            </a:pPr>
            <a:r>
              <a:rPr lang="en-US" sz="1400" b="1" dirty="0">
                <a:latin typeface="Arial" panose="020B0604020202020204" pitchFamily="34" charset="0"/>
                <a:cs typeface="Arial" panose="020B0604020202020204" pitchFamily="34" charset="0"/>
              </a:rPr>
              <a:t>1. Markers</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What was added:</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Standard </a:t>
            </a:r>
            <a:r>
              <a:rPr lang="en-US" sz="1400" i="1" dirty="0">
                <a:latin typeface="Arial" panose="020B0604020202020204" pitchFamily="34" charset="0"/>
                <a:cs typeface="Arial" panose="020B0604020202020204" pitchFamily="34" charset="0"/>
              </a:rPr>
              <a:t>Folium Markers</a:t>
            </a:r>
            <a:r>
              <a:rPr lang="en-US" sz="1400" dirty="0">
                <a:latin typeface="Arial" panose="020B0604020202020204" pitchFamily="34" charset="0"/>
                <a:cs typeface="Arial" panose="020B0604020202020204" pitchFamily="34" charset="0"/>
              </a:rPr>
              <a:t> were placed at each SpaceX launch site location (e.g., CCAFS LC-40, KSC LC-39A, VAFB SLC-4E, Boca Chica).</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Why:</a:t>
            </a:r>
            <a:endParaRPr lang="en-US" sz="1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To visually pinpoint the exact geographic position of each launch site.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Markers help users clearly identify where SpaceX launches occur on the map.</a:t>
            </a:r>
          </a:p>
          <a:p>
            <a:pPr>
              <a:buNone/>
            </a:pPr>
            <a:endParaRPr lang="en-US" sz="1400" dirty="0">
              <a:latin typeface="Arial" panose="020B0604020202020204" pitchFamily="34" charset="0"/>
              <a:cs typeface="Arial" panose="020B0604020202020204" pitchFamily="34" charset="0"/>
            </a:endParaRPr>
          </a:p>
          <a:p>
            <a:pPr>
              <a:buNone/>
            </a:pPr>
            <a:r>
              <a:rPr lang="en-US" sz="1400" b="1" dirty="0">
                <a:latin typeface="Arial" panose="020B0604020202020204" pitchFamily="34" charset="0"/>
                <a:cs typeface="Arial" panose="020B0604020202020204" pitchFamily="34" charset="0"/>
              </a:rPr>
              <a:t>2. Circle / CircleMarker</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What was added:</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Circular overlays (often with radius and color coding).</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Why:</a:t>
            </a:r>
            <a:endParaRPr lang="en-US" sz="1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To highlight the area surrounding a launch site.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Used to show nearby interest zones (e.g., proximity to the coast, nearby cities).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Provides an immediate visual boundary or emphasis around important locations.</a:t>
            </a:r>
            <a:br>
              <a:rPr lang="en-US" sz="1400" dirty="0">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a:p>
            <a:pPr>
              <a:buNone/>
            </a:pPr>
            <a:r>
              <a:rPr lang="en-US" sz="1400" b="1" dirty="0">
                <a:latin typeface="Arial" panose="020B0604020202020204" pitchFamily="34" charset="0"/>
                <a:cs typeface="Arial" panose="020B0604020202020204" pitchFamily="34" charset="0"/>
              </a:rPr>
              <a:t>3. Polyline (Lines)</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What was added:</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Lines connecting launch sites to their nearest cities or between coordinates.</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Why:</a:t>
            </a:r>
            <a:endParaRPr lang="en-US" sz="1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To visualize distances or routes.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Helps interpret spatial relationships, e.g., how far a launch site is from a major landmark.</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Useful for analysis tasks like “calculate and show the flight path/distance”.</a:t>
            </a:r>
          </a:p>
          <a:p>
            <a:pPr lvl="1"/>
            <a:endParaRPr lang="en-US" sz="1400"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hlinkClick r:id="rId3" action="ppaction://hlinkfile"/>
              </a:rPr>
              <a:t>GitHub: 6_launch_site_location.ipynb</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3BB56A47-80C6-5001-B476-DDC3E7331244}"/>
              </a:ext>
            </a:extLst>
          </p:cNvPr>
          <p:cNvSpPr txBox="1"/>
          <p:nvPr/>
        </p:nvSpPr>
        <p:spPr>
          <a:xfrm>
            <a:off x="770011" y="1348800"/>
            <a:ext cx="11307449" cy="5509200"/>
          </a:xfrm>
          <a:prstGeom prst="rect">
            <a:avLst/>
          </a:prstGeom>
          <a:noFill/>
        </p:spPr>
        <p:txBody>
          <a:bodyPr wrap="square">
            <a:spAutoFit/>
          </a:bodyPr>
          <a:lstStyle/>
          <a:p>
            <a:pPr>
              <a:buNone/>
            </a:pPr>
            <a:r>
              <a:rPr lang="en-US" sz="1600" b="1" dirty="0"/>
              <a:t>Launch Success Pie Chart</a:t>
            </a:r>
          </a:p>
          <a:p>
            <a:pPr>
              <a:buNone/>
            </a:pPr>
            <a:r>
              <a:rPr lang="en-US" sz="1600" b="1" dirty="0"/>
              <a:t>What was added:</a:t>
            </a:r>
            <a:br>
              <a:rPr lang="en-US" sz="1600" dirty="0"/>
            </a:br>
            <a:r>
              <a:rPr lang="en-US" sz="1600" dirty="0"/>
              <a:t>A pie chart showing the proportion of successful vs failed Falcon 9 launches.</a:t>
            </a:r>
          </a:p>
          <a:p>
            <a:pPr>
              <a:buNone/>
            </a:pPr>
            <a:r>
              <a:rPr lang="en-US" sz="1600" b="1" dirty="0"/>
              <a:t>Why:</a:t>
            </a:r>
            <a:endParaRPr lang="en-US" sz="1600" dirty="0"/>
          </a:p>
          <a:p>
            <a:pPr>
              <a:buFont typeface="Arial" panose="020B0604020202020204" pitchFamily="34" charset="0"/>
              <a:buChar char="•"/>
            </a:pPr>
            <a:r>
              <a:rPr lang="en-US" sz="1600" dirty="0"/>
              <a:t>Gives an immediate snapshot of SpaceX’s overall success rate.</a:t>
            </a:r>
          </a:p>
          <a:p>
            <a:pPr>
              <a:buFont typeface="Arial" panose="020B0604020202020204" pitchFamily="34" charset="0"/>
              <a:buChar char="•"/>
            </a:pPr>
            <a:r>
              <a:rPr lang="en-US" sz="1600" dirty="0"/>
              <a:t>Helps viewers visually understand the reliability of Falcon 9.</a:t>
            </a:r>
          </a:p>
          <a:p>
            <a:pPr>
              <a:buNone/>
            </a:pPr>
            <a:endParaRPr lang="en-US" sz="1600" dirty="0"/>
          </a:p>
          <a:p>
            <a:pPr>
              <a:buNone/>
            </a:pPr>
            <a:r>
              <a:rPr lang="en-US" sz="1600" b="1" dirty="0"/>
              <a:t>2. Launch Outcomes by Site (Bar Chart)</a:t>
            </a:r>
          </a:p>
          <a:p>
            <a:pPr>
              <a:buNone/>
            </a:pPr>
            <a:r>
              <a:rPr lang="en-US" sz="1600" b="1" dirty="0"/>
              <a:t>What was added:</a:t>
            </a:r>
            <a:br>
              <a:rPr lang="en-US" sz="1600" dirty="0"/>
            </a:br>
            <a:r>
              <a:rPr lang="en-US" sz="1600" dirty="0"/>
              <a:t>A bar chart comparing success/failure counts across all launch sites.</a:t>
            </a:r>
          </a:p>
          <a:p>
            <a:pPr>
              <a:buNone/>
            </a:pPr>
            <a:r>
              <a:rPr lang="en-US" sz="1600" b="1" dirty="0"/>
              <a:t>Why:</a:t>
            </a:r>
            <a:endParaRPr lang="en-US" sz="1600" dirty="0"/>
          </a:p>
          <a:p>
            <a:pPr>
              <a:buFont typeface="Arial" panose="020B0604020202020204" pitchFamily="34" charset="0"/>
              <a:buChar char="•"/>
            </a:pPr>
            <a:r>
              <a:rPr lang="en-US" sz="1600" dirty="0"/>
              <a:t>Useful for identifying which launch sites perform better.</a:t>
            </a:r>
          </a:p>
          <a:p>
            <a:pPr>
              <a:buFont typeface="Arial" panose="020B0604020202020204" pitchFamily="34" charset="0"/>
              <a:buChar char="•"/>
            </a:pPr>
            <a:r>
              <a:rPr lang="en-US" sz="1600" dirty="0"/>
              <a:t>Helps answer questions like “Which launch site has the highest success rate?”</a:t>
            </a:r>
          </a:p>
          <a:p>
            <a:pPr>
              <a:buFont typeface="Arial" panose="020B0604020202020204" pitchFamily="34" charset="0"/>
              <a:buChar char="•"/>
            </a:pPr>
            <a:r>
              <a:rPr lang="en-US" sz="1600" dirty="0"/>
              <a:t>Supports later predictive analysis.</a:t>
            </a:r>
          </a:p>
          <a:p>
            <a:pPr>
              <a:buNone/>
            </a:pPr>
            <a:endParaRPr lang="en-US" sz="1600" dirty="0"/>
          </a:p>
          <a:p>
            <a:pPr>
              <a:buNone/>
            </a:pPr>
            <a:r>
              <a:rPr lang="en-US" sz="1600" b="1" dirty="0"/>
              <a:t>3. Payload vs Launch Outcome Scatter Plot</a:t>
            </a:r>
          </a:p>
          <a:p>
            <a:pPr>
              <a:buNone/>
            </a:pPr>
            <a:r>
              <a:rPr lang="en-US" sz="1600" b="1" dirty="0"/>
              <a:t>What was added:</a:t>
            </a:r>
            <a:br>
              <a:rPr lang="en-US" sz="1600" dirty="0"/>
            </a:br>
            <a:r>
              <a:rPr lang="en-US" sz="1600" dirty="0"/>
              <a:t>A scatter plot showing the payload mass (kg) vs. the launch success/landing result.</a:t>
            </a:r>
          </a:p>
          <a:p>
            <a:pPr>
              <a:buNone/>
            </a:pPr>
            <a:r>
              <a:rPr lang="en-US" sz="1600" b="1" dirty="0"/>
              <a:t>Why:</a:t>
            </a:r>
            <a:endParaRPr lang="en-US" sz="1600" dirty="0"/>
          </a:p>
          <a:p>
            <a:pPr>
              <a:buFont typeface="Arial" panose="020B0604020202020204" pitchFamily="34" charset="0"/>
              <a:buChar char="•"/>
            </a:pPr>
            <a:r>
              <a:rPr lang="en-US" sz="1600" dirty="0"/>
              <a:t>Reveals whether heavier payloads affect success probability.</a:t>
            </a:r>
          </a:p>
          <a:p>
            <a:pPr>
              <a:buFont typeface="Arial" panose="020B0604020202020204" pitchFamily="34" charset="0"/>
              <a:buChar char="•"/>
            </a:pPr>
            <a:r>
              <a:rPr lang="en-US" sz="1600" dirty="0"/>
              <a:t>Helps explore the relationship between payload mass and landing outcome.</a:t>
            </a:r>
          </a:p>
          <a:p>
            <a:pPr>
              <a:buFont typeface="Arial" panose="020B0604020202020204" pitchFamily="34" charset="0"/>
              <a:buChar char="•"/>
            </a:pPr>
            <a:r>
              <a:rPr lang="en-US" sz="1600" dirty="0"/>
              <a:t>Important for model understanding before prediction.</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60118D2-9BD9-D0AD-DE76-E661E53284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C3B8C3-DFA8-2470-25DE-1D627BF5E0A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CA1D65CC-7F2C-7BA0-6C7A-211B9C4B95D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5" name="TextBox 4">
            <a:extLst>
              <a:ext uri="{FF2B5EF4-FFF2-40B4-BE49-F238E27FC236}">
                <a16:creationId xmlns:a16="http://schemas.microsoft.com/office/drawing/2014/main" id="{88653E36-C951-6BDE-9F91-E062EEA998F8}"/>
              </a:ext>
            </a:extLst>
          </p:cNvPr>
          <p:cNvSpPr txBox="1"/>
          <p:nvPr/>
        </p:nvSpPr>
        <p:spPr>
          <a:xfrm>
            <a:off x="701822" y="1287244"/>
            <a:ext cx="10651978" cy="5570756"/>
          </a:xfrm>
          <a:prstGeom prst="rect">
            <a:avLst/>
          </a:prstGeom>
          <a:noFill/>
        </p:spPr>
        <p:txBody>
          <a:bodyPr wrap="square">
            <a:spAutoFit/>
          </a:bodyPr>
          <a:lstStyle/>
          <a:p>
            <a:pPr>
              <a:buNone/>
            </a:pPr>
            <a:r>
              <a:rPr lang="en-US" sz="1600" b="1" dirty="0">
                <a:latin typeface="Arial" panose="020B0604020202020204" pitchFamily="34" charset="0"/>
                <a:cs typeface="Arial" panose="020B0604020202020204" pitchFamily="34" charset="0"/>
              </a:rPr>
              <a:t>4. Booster Version Performance Line/Bar Chart</a:t>
            </a:r>
          </a:p>
          <a:p>
            <a:pPr>
              <a:buNone/>
            </a:pPr>
            <a:r>
              <a:rPr lang="en-US" sz="1600" b="1" dirty="0">
                <a:latin typeface="Arial" panose="020B0604020202020204" pitchFamily="34" charset="0"/>
                <a:cs typeface="Arial" panose="020B0604020202020204" pitchFamily="34" charset="0"/>
              </a:rPr>
              <a:t>What was added:</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A chart showing how different booster versions performed over time.</a:t>
            </a:r>
          </a:p>
          <a:p>
            <a:pPr>
              <a:buNone/>
            </a:pPr>
            <a:r>
              <a:rPr lang="en-US" sz="1600" b="1" dirty="0">
                <a:latin typeface="Arial" panose="020B0604020202020204" pitchFamily="34" charset="0"/>
                <a:cs typeface="Arial" panose="020B0604020202020204" pitchFamily="34" charset="0"/>
              </a:rPr>
              <a:t>Why:</a:t>
            </a: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Visualizes upgrade improvements across Falcon 9 variants.</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Shows patterns (e.g., newer boosters more reliable).</a:t>
            </a:r>
          </a:p>
          <a:p>
            <a:pPr>
              <a:buNone/>
            </a:pPr>
            <a:br>
              <a:rPr lang="en-US" sz="1600"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5. Interactive Payload Slider</a:t>
            </a:r>
          </a:p>
          <a:p>
            <a:pPr>
              <a:buNone/>
            </a:pPr>
            <a:r>
              <a:rPr lang="en-US" sz="1600" b="1" dirty="0">
                <a:latin typeface="Arial" panose="020B0604020202020204" pitchFamily="34" charset="0"/>
                <a:cs typeface="Arial" panose="020B0604020202020204" pitchFamily="34" charset="0"/>
              </a:rPr>
              <a:t>What was added:</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A slider to filter data by payload mass range.</a:t>
            </a:r>
          </a:p>
          <a:p>
            <a:pPr>
              <a:buNone/>
            </a:pPr>
            <a:r>
              <a:rPr lang="en-US" sz="1600" b="1" dirty="0">
                <a:latin typeface="Arial" panose="020B0604020202020204" pitchFamily="34" charset="0"/>
                <a:cs typeface="Arial" panose="020B0604020202020204" pitchFamily="34" charset="0"/>
              </a:rPr>
              <a:t>Why:</a:t>
            </a: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Allows users to explore how launch outcomes vary for lighter vs heavier payloads.</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Makes the dashboard dynamic and customizable.</a:t>
            </a:r>
          </a:p>
          <a:p>
            <a:pPr>
              <a:buNone/>
            </a:pPr>
            <a:br>
              <a:rPr lang="en-US" sz="1600"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6. Launch Site Dropdown Menu</a:t>
            </a:r>
          </a:p>
          <a:p>
            <a:pPr>
              <a:buNone/>
            </a:pPr>
            <a:r>
              <a:rPr lang="en-US" sz="1600" b="1" dirty="0">
                <a:latin typeface="Arial" panose="020B0604020202020204" pitchFamily="34" charset="0"/>
                <a:cs typeface="Arial" panose="020B0604020202020204" pitchFamily="34" charset="0"/>
              </a:rPr>
              <a:t>What was added:</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A dropdown to select a specific launch site.</a:t>
            </a:r>
          </a:p>
          <a:p>
            <a:pPr>
              <a:buNone/>
            </a:pPr>
            <a:r>
              <a:rPr lang="en-US" sz="1600" b="1" dirty="0">
                <a:latin typeface="Arial" panose="020B0604020202020204" pitchFamily="34" charset="0"/>
                <a:cs typeface="Arial" panose="020B0604020202020204" pitchFamily="34" charset="0"/>
              </a:rPr>
              <a:t>Why:</a:t>
            </a: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Allows users to view site-specific performance.</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Makes comparisons between sites easy and interactive.</a:t>
            </a:r>
          </a:p>
          <a:p>
            <a:endParaRPr lang="en-US" sz="16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hlinkClick r:id="rId3" action="ppaction://hlinkfile"/>
              </a:rPr>
              <a:t>GitHub: 7_dash_app.py</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8661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49D3EDA9-EB3E-A8AB-860B-987BC0E78799}"/>
              </a:ext>
            </a:extLst>
          </p:cNvPr>
          <p:cNvSpPr>
            <a:spLocks noChangeArrowheads="1"/>
          </p:cNvSpPr>
          <p:nvPr/>
        </p:nvSpPr>
        <p:spPr bwMode="auto">
          <a:xfrm>
            <a:off x="642981" y="948177"/>
            <a:ext cx="11451610" cy="590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Data Splitting:</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Divided the dataset into </a:t>
            </a:r>
            <a:r>
              <a:rPr kumimoji="0" lang="en-US" altLang="en-US" sz="1600" b="1" i="0" u="none" strike="noStrike" cap="none" normalizeH="0" baseline="0" dirty="0">
                <a:ln>
                  <a:noFill/>
                </a:ln>
                <a:solidFill>
                  <a:schemeClr val="tx1"/>
                </a:solidFill>
                <a:effectLst/>
                <a:latin typeface="Arial" panose="020B0604020202020204" pitchFamily="34" charset="0"/>
              </a:rPr>
              <a:t>training</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testing</a:t>
            </a:r>
            <a:r>
              <a:rPr kumimoji="0" lang="en-US" altLang="en-US" sz="1600" b="0" i="0" u="none" strike="noStrike" cap="none" normalizeH="0" baseline="0" dirty="0">
                <a:ln>
                  <a:noFill/>
                </a:ln>
                <a:solidFill>
                  <a:schemeClr val="tx1"/>
                </a:solidFill>
                <a:effectLst/>
                <a:latin typeface="Arial" panose="020B0604020202020204" pitchFamily="34" charset="0"/>
              </a:rPr>
              <a:t> sets to ensure fair evaluation.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Baseline Models:</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Tried simple models first (e.g., </a:t>
            </a:r>
            <a:r>
              <a:rPr kumimoji="0" lang="en-US" altLang="en-US" sz="1600" b="1" i="0" u="none" strike="noStrike" cap="none" normalizeH="0" baseline="0" dirty="0">
                <a:ln>
                  <a:noFill/>
                </a:ln>
                <a:solidFill>
                  <a:schemeClr val="tx1"/>
                </a:solidFill>
                <a:effectLst/>
                <a:latin typeface="Arial" panose="020B0604020202020204" pitchFamily="34" charset="0"/>
              </a:rPr>
              <a:t>Logistic Regression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Decision Tree</a:t>
            </a:r>
            <a:r>
              <a:rPr kumimoji="0" lang="en-US" altLang="en-US" sz="1600" b="0" i="0" u="none" strike="noStrike" cap="none" normalizeH="0" baseline="0" dirty="0">
                <a:ln>
                  <a:noFill/>
                </a:ln>
                <a:solidFill>
                  <a:schemeClr val="tx1"/>
                </a:solidFill>
                <a:effectLst/>
                <a:latin typeface="Arial" panose="020B0604020202020204" pitchFamily="34" charset="0"/>
              </a:rPr>
              <a:t>) to understand initial performance.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Model Training:</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Fit multiple classification models using cleaned and encoded features (payload mass, site, booster version, etc.).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Hyperparameter Tuning:</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Improved model performance using techniques like </a:t>
            </a:r>
            <a:r>
              <a:rPr kumimoji="0" lang="en-US" altLang="en-US" sz="1600" b="1" i="0" u="none" strike="noStrike" cap="none" normalizeH="0" baseline="0" dirty="0">
                <a:ln>
                  <a:noFill/>
                </a:ln>
                <a:solidFill>
                  <a:schemeClr val="tx1"/>
                </a:solidFill>
                <a:effectLst/>
                <a:latin typeface="Arial" panose="020B0604020202020204" pitchFamily="34" charset="0"/>
              </a:rPr>
              <a:t>GridSearchCV</a:t>
            </a:r>
            <a:r>
              <a:rPr kumimoji="0" lang="en-US" altLang="en-US" sz="1600" b="0" i="0" u="none" strike="noStrike" cap="none" normalizeH="0" baseline="0" dirty="0">
                <a:ln>
                  <a:noFill/>
                </a:ln>
                <a:solidFill>
                  <a:schemeClr val="tx1"/>
                </a:solidFill>
                <a:effectLst/>
                <a:latin typeface="Arial" panose="020B0604020202020204" pitchFamily="34" charset="0"/>
              </a:rPr>
              <a:t> or parameter optimization.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Evaluation: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Compared models using </a:t>
            </a:r>
            <a:r>
              <a:rPr kumimoji="0" lang="en-US" altLang="en-US" sz="1600" b="1" i="0" u="none" strike="noStrike" cap="none" normalizeH="0" baseline="0" dirty="0">
                <a:ln>
                  <a:noFill/>
                </a:ln>
                <a:solidFill>
                  <a:schemeClr val="tx1"/>
                </a:solidFill>
                <a:effectLst/>
                <a:latin typeface="Arial" panose="020B0604020202020204" pitchFamily="34" charset="0"/>
              </a:rPr>
              <a:t>Accuracy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Precision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Recall</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Confusion Matrix</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Best Model Selection: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Selected the model with </a:t>
            </a:r>
            <a:r>
              <a:rPr kumimoji="0" lang="en-US" altLang="en-US" sz="1600" b="1" i="0" u="none" strike="noStrike" cap="none" normalizeH="0" baseline="0" dirty="0">
                <a:ln>
                  <a:noFill/>
                </a:ln>
                <a:solidFill>
                  <a:schemeClr val="tx1"/>
                </a:solidFill>
                <a:effectLst/>
                <a:latin typeface="Arial" panose="020B0604020202020204" pitchFamily="34" charset="0"/>
              </a:rPr>
              <a:t>highest accuracy</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best generalization</a:t>
            </a:r>
            <a:r>
              <a:rPr kumimoji="0" lang="en-US" altLang="en-US" sz="1600" b="0" i="0" u="none" strike="noStrike" cap="none" normalizeH="0" baseline="0" dirty="0">
                <a:ln>
                  <a:noFill/>
                </a:ln>
                <a:solidFill>
                  <a:schemeClr val="tx1"/>
                </a:solidFill>
                <a:effectLst/>
                <a:latin typeface="Arial" panose="020B0604020202020204" pitchFamily="34" charset="0"/>
              </a:rPr>
              <a:t> on the test set.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Final Improvement:</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Tuned the winning model further and validated to ensure consistent performance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panose="020B0604020202020204" pitchFamily="34" charset="0"/>
                <a:hlinkClick r:id="rId3" action="ppaction://hlinkfile"/>
              </a:rPr>
              <a:t>GitHub: 8_SpaceX_Machine Learning </a:t>
            </a:r>
            <a:r>
              <a:rPr kumimoji="0" lang="en-US" altLang="en-US" sz="1600" b="0" i="0" u="none" strike="noStrike" cap="none" normalizeH="0" baseline="0" dirty="0" err="1">
                <a:ln>
                  <a:noFill/>
                </a:ln>
                <a:solidFill>
                  <a:schemeClr val="tx1"/>
                </a:solidFill>
                <a:effectLst/>
                <a:latin typeface="Arial" panose="020B0604020202020204" pitchFamily="34" charset="0"/>
                <a:hlinkClick r:id="rId3" action="ppaction://hlinkfile"/>
              </a:rPr>
              <a:t>Prediction.ipynb</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90AFA13-66AD-91A8-93BD-4FEAE4AE9B1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346FB-68F3-FFAA-663E-A995D04CDB73}"/>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C99FCD8E-C623-8E88-C230-11CD2D84FF2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(Flowchart)</a:t>
            </a:r>
          </a:p>
        </p:txBody>
      </p:sp>
      <p:graphicFrame>
        <p:nvGraphicFramePr>
          <p:cNvPr id="5" name="Diagram 4">
            <a:hlinkClick r:id="rId3" action="ppaction://hlinkfile"/>
            <a:extLst>
              <a:ext uri="{FF2B5EF4-FFF2-40B4-BE49-F238E27FC236}">
                <a16:creationId xmlns:a16="http://schemas.microsoft.com/office/drawing/2014/main" id="{2AAED1F2-C866-9A52-1980-43440CC0A334}"/>
              </a:ext>
            </a:extLst>
          </p:cNvPr>
          <p:cNvGraphicFramePr/>
          <p:nvPr>
            <p:extLst>
              <p:ext uri="{D42A27DB-BD31-4B8C-83A1-F6EECF244321}">
                <p14:modId xmlns:p14="http://schemas.microsoft.com/office/powerpoint/2010/main" val="2568648095"/>
              </p:ext>
            </p:extLst>
          </p:nvPr>
        </p:nvGraphicFramePr>
        <p:xfrm>
          <a:off x="820208" y="1517715"/>
          <a:ext cx="10551583" cy="44320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3053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66696" y="1364278"/>
            <a:ext cx="4980339" cy="108669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445D8F12-0A89-FB2F-3EF8-30A304014137}"/>
              </a:ext>
            </a:extLst>
          </p:cNvPr>
          <p:cNvPicPr>
            <a:picLocks noChangeAspect="1"/>
          </p:cNvPicPr>
          <p:nvPr/>
        </p:nvPicPr>
        <p:blipFill>
          <a:blip r:embed="rId4"/>
          <a:stretch>
            <a:fillRect/>
          </a:stretch>
        </p:blipFill>
        <p:spPr>
          <a:xfrm>
            <a:off x="8457511" y="1467803"/>
            <a:ext cx="3613201" cy="3319342"/>
          </a:xfrm>
          <a:prstGeom prst="rect">
            <a:avLst/>
          </a:prstGeom>
        </p:spPr>
      </p:pic>
      <p:pic>
        <p:nvPicPr>
          <p:cNvPr id="6" name="Picture 5">
            <a:extLst>
              <a:ext uri="{FF2B5EF4-FFF2-40B4-BE49-F238E27FC236}">
                <a16:creationId xmlns:a16="http://schemas.microsoft.com/office/drawing/2014/main" id="{907C13A2-7E5F-FB1F-E2AC-595056F9FA7E}"/>
              </a:ext>
            </a:extLst>
          </p:cNvPr>
          <p:cNvPicPr>
            <a:picLocks noChangeAspect="1"/>
          </p:cNvPicPr>
          <p:nvPr/>
        </p:nvPicPr>
        <p:blipFill>
          <a:blip r:embed="rId5"/>
          <a:stretch>
            <a:fillRect/>
          </a:stretch>
        </p:blipFill>
        <p:spPr>
          <a:xfrm>
            <a:off x="166696" y="4833172"/>
            <a:ext cx="7020802" cy="1908928"/>
          </a:xfrm>
          <a:prstGeom prst="rect">
            <a:avLst/>
          </a:prstGeom>
        </p:spPr>
      </p:pic>
      <p:pic>
        <p:nvPicPr>
          <p:cNvPr id="10" name="Picture 9">
            <a:extLst>
              <a:ext uri="{FF2B5EF4-FFF2-40B4-BE49-F238E27FC236}">
                <a16:creationId xmlns:a16="http://schemas.microsoft.com/office/drawing/2014/main" id="{AA0A862E-8FC8-D953-FB7A-54306193E7F9}"/>
              </a:ext>
            </a:extLst>
          </p:cNvPr>
          <p:cNvPicPr>
            <a:picLocks noChangeAspect="1"/>
          </p:cNvPicPr>
          <p:nvPr/>
        </p:nvPicPr>
        <p:blipFill>
          <a:blip r:embed="rId6"/>
          <a:stretch>
            <a:fillRect/>
          </a:stretch>
        </p:blipFill>
        <p:spPr>
          <a:xfrm>
            <a:off x="7187498" y="4787145"/>
            <a:ext cx="3559060" cy="1954955"/>
          </a:xfrm>
          <a:prstGeom prst="rect">
            <a:avLst/>
          </a:prstGeom>
        </p:spPr>
      </p:pic>
      <p:pic>
        <p:nvPicPr>
          <p:cNvPr id="12" name="Picture 11">
            <a:extLst>
              <a:ext uri="{FF2B5EF4-FFF2-40B4-BE49-F238E27FC236}">
                <a16:creationId xmlns:a16="http://schemas.microsoft.com/office/drawing/2014/main" id="{C29C8E0C-6374-3DC8-2388-A5BB8F6B23A6}"/>
              </a:ext>
            </a:extLst>
          </p:cNvPr>
          <p:cNvPicPr>
            <a:picLocks noChangeAspect="1"/>
          </p:cNvPicPr>
          <p:nvPr/>
        </p:nvPicPr>
        <p:blipFill>
          <a:blip r:embed="rId7"/>
          <a:stretch>
            <a:fillRect/>
          </a:stretch>
        </p:blipFill>
        <p:spPr>
          <a:xfrm>
            <a:off x="4452851" y="1489435"/>
            <a:ext cx="4004660" cy="3297710"/>
          </a:xfrm>
          <a:prstGeom prst="rect">
            <a:avLst/>
          </a:prstGeom>
        </p:spPr>
      </p:pic>
      <p:pic>
        <p:nvPicPr>
          <p:cNvPr id="14" name="Picture 13">
            <a:extLst>
              <a:ext uri="{FF2B5EF4-FFF2-40B4-BE49-F238E27FC236}">
                <a16:creationId xmlns:a16="http://schemas.microsoft.com/office/drawing/2014/main" id="{760EE332-A056-9576-5EF5-E7BF522D3F20}"/>
              </a:ext>
            </a:extLst>
          </p:cNvPr>
          <p:cNvPicPr>
            <a:picLocks noChangeAspect="1"/>
          </p:cNvPicPr>
          <p:nvPr/>
        </p:nvPicPr>
        <p:blipFill>
          <a:blip r:embed="rId8"/>
          <a:stretch>
            <a:fillRect/>
          </a:stretch>
        </p:blipFill>
        <p:spPr>
          <a:xfrm>
            <a:off x="121288" y="2605379"/>
            <a:ext cx="4331563" cy="222779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9304D75-4EB4-4EF2-A38E-29715165A13D}"/>
              </a:ext>
            </a:extLst>
          </p:cNvPr>
          <p:cNvPicPr>
            <a:picLocks noChangeAspect="1"/>
          </p:cNvPicPr>
          <p:nvPr/>
        </p:nvPicPr>
        <p:blipFill>
          <a:blip r:embed="rId3"/>
          <a:stretch>
            <a:fillRect/>
          </a:stretch>
        </p:blipFill>
        <p:spPr>
          <a:xfrm>
            <a:off x="770011" y="1453657"/>
            <a:ext cx="10687961" cy="2612079"/>
          </a:xfrm>
          <a:prstGeom prst="rect">
            <a:avLst/>
          </a:prstGeom>
        </p:spPr>
      </p:pic>
      <p:sp>
        <p:nvSpPr>
          <p:cNvPr id="8" name="TextBox 7">
            <a:extLst>
              <a:ext uri="{FF2B5EF4-FFF2-40B4-BE49-F238E27FC236}">
                <a16:creationId xmlns:a16="http://schemas.microsoft.com/office/drawing/2014/main" id="{E3AE6BC9-31AC-2273-51A2-F61F84BE00BF}"/>
              </a:ext>
            </a:extLst>
          </p:cNvPr>
          <p:cNvSpPr txBox="1"/>
          <p:nvPr/>
        </p:nvSpPr>
        <p:spPr>
          <a:xfrm>
            <a:off x="770011" y="4093390"/>
            <a:ext cx="10687961" cy="2308324"/>
          </a:xfrm>
          <a:prstGeom prst="rect">
            <a:avLst/>
          </a:prstGeom>
          <a:noFill/>
        </p:spPr>
        <p:txBody>
          <a:bodyPr wrap="square">
            <a:spAutoFit/>
          </a:bodyPr>
          <a:lstStyle/>
          <a:p>
            <a:pPr>
              <a:buNone/>
            </a:pPr>
            <a:r>
              <a:rPr lang="en-US" b="1" dirty="0"/>
              <a:t>Explanation</a:t>
            </a:r>
          </a:p>
          <a:p>
            <a:pPr>
              <a:buNone/>
            </a:pPr>
            <a:r>
              <a:rPr lang="en-US" dirty="0"/>
              <a:t>This scatter plot shows the relationship between </a:t>
            </a:r>
            <a:r>
              <a:rPr lang="en-US" b="1" dirty="0"/>
              <a:t>Flight Number</a:t>
            </a:r>
            <a:r>
              <a:rPr lang="en-US" dirty="0"/>
              <a:t> and </a:t>
            </a:r>
            <a:r>
              <a:rPr lang="en-US" b="1" dirty="0"/>
              <a:t>Launch Site</a:t>
            </a:r>
            <a:r>
              <a:rPr lang="en-US" dirty="0"/>
              <a:t>, with each point representing a Falcon 9 launch. The color indicates the launch outcome:</a:t>
            </a:r>
          </a:p>
          <a:p>
            <a:pPr>
              <a:buFont typeface="Arial" panose="020B0604020202020204" pitchFamily="34" charset="0"/>
              <a:buChar char="•"/>
            </a:pPr>
            <a:r>
              <a:rPr lang="en-US" b="1" dirty="0"/>
              <a:t>Blue (0)</a:t>
            </a:r>
            <a:r>
              <a:rPr lang="en-US" dirty="0"/>
              <a:t> → failed landing</a:t>
            </a:r>
          </a:p>
          <a:p>
            <a:pPr>
              <a:buFont typeface="Arial" panose="020B0604020202020204" pitchFamily="34" charset="0"/>
              <a:buChar char="•"/>
            </a:pPr>
            <a:r>
              <a:rPr lang="en-US" b="1" dirty="0"/>
              <a:t>Orange (1)</a:t>
            </a:r>
            <a:r>
              <a:rPr lang="en-US" dirty="0"/>
              <a:t> → successful landing</a:t>
            </a:r>
          </a:p>
          <a:p>
            <a:pPr>
              <a:buNone/>
            </a:pPr>
            <a:r>
              <a:rPr lang="en-US" dirty="0"/>
              <a:t>The plot helps us observe how success rates vary across different launch sites and how performance improves over time as flight numbers increase. It also shows that some sites (like </a:t>
            </a:r>
            <a:r>
              <a:rPr lang="en-US" b="1" dirty="0"/>
              <a:t>KSC LC-39A</a:t>
            </a:r>
            <a:r>
              <a:rPr lang="en-US" dirty="0"/>
              <a:t>) have a higher concentration of successful landings compared to others.</a:t>
            </a:r>
          </a:p>
        </p:txBody>
      </p:sp>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44314E6-DC0A-CC82-1BC7-51E42F2881C7}"/>
              </a:ext>
            </a:extLst>
          </p:cNvPr>
          <p:cNvPicPr>
            <a:picLocks noChangeAspect="1"/>
          </p:cNvPicPr>
          <p:nvPr/>
        </p:nvPicPr>
        <p:blipFill>
          <a:blip r:embed="rId3"/>
          <a:stretch>
            <a:fillRect/>
          </a:stretch>
        </p:blipFill>
        <p:spPr>
          <a:xfrm>
            <a:off x="750448" y="1422904"/>
            <a:ext cx="10687961" cy="2617023"/>
          </a:xfrm>
          <a:prstGeom prst="rect">
            <a:avLst/>
          </a:prstGeom>
        </p:spPr>
      </p:pic>
      <p:sp>
        <p:nvSpPr>
          <p:cNvPr id="8" name="TextBox 7">
            <a:extLst>
              <a:ext uri="{FF2B5EF4-FFF2-40B4-BE49-F238E27FC236}">
                <a16:creationId xmlns:a16="http://schemas.microsoft.com/office/drawing/2014/main" id="{E594D81E-13DB-CC5D-EDD0-6D40952FC637}"/>
              </a:ext>
            </a:extLst>
          </p:cNvPr>
          <p:cNvSpPr txBox="1"/>
          <p:nvPr/>
        </p:nvSpPr>
        <p:spPr>
          <a:xfrm>
            <a:off x="770010" y="4203207"/>
            <a:ext cx="10687961" cy="2031325"/>
          </a:xfrm>
          <a:prstGeom prst="rect">
            <a:avLst/>
          </a:prstGeom>
          <a:noFill/>
        </p:spPr>
        <p:txBody>
          <a:bodyPr wrap="square">
            <a:spAutoFit/>
          </a:bodyPr>
          <a:lstStyle/>
          <a:p>
            <a:pPr>
              <a:buNone/>
            </a:pPr>
            <a:r>
              <a:rPr lang="en-US" b="1" dirty="0"/>
              <a:t>Explanation</a:t>
            </a:r>
          </a:p>
          <a:p>
            <a:pPr>
              <a:buNone/>
            </a:pPr>
            <a:r>
              <a:rPr lang="en-US" dirty="0"/>
              <a:t>This scatter plot shows the relationship between </a:t>
            </a:r>
            <a:r>
              <a:rPr lang="en-US" b="1" dirty="0"/>
              <a:t>Payload Mass</a:t>
            </a:r>
            <a:r>
              <a:rPr lang="en-US" dirty="0"/>
              <a:t> and </a:t>
            </a:r>
            <a:r>
              <a:rPr lang="en-US" b="1" dirty="0"/>
              <a:t>Launch Site</a:t>
            </a:r>
            <a:r>
              <a:rPr lang="en-US" dirty="0"/>
              <a:t>, with each point colored by launch outcome (blue = failure, orange = success).</a:t>
            </a:r>
          </a:p>
          <a:p>
            <a:pPr>
              <a:buNone/>
            </a:pPr>
            <a:r>
              <a:rPr lang="en-US" dirty="0"/>
              <a:t>The plot helps us see how different payload weights perform at each site. We can observe that </a:t>
            </a:r>
            <a:r>
              <a:rPr lang="en-US" b="1" dirty="0"/>
              <a:t>successful landings (orange)</a:t>
            </a:r>
            <a:r>
              <a:rPr lang="en-US" dirty="0"/>
              <a:t> occur across a wide range of payload masses, especially at </a:t>
            </a:r>
            <a:r>
              <a:rPr lang="en-US" b="1" dirty="0"/>
              <a:t>CCAFS SLC-40</a:t>
            </a:r>
            <a:r>
              <a:rPr lang="en-US" dirty="0"/>
              <a:t> and </a:t>
            </a:r>
            <a:r>
              <a:rPr lang="en-US" b="1" dirty="0"/>
              <a:t>KSC LC-39A</a:t>
            </a:r>
            <a:r>
              <a:rPr lang="en-US" dirty="0"/>
              <a:t>. Heavier payloads generally still achieve high success rates, indicating strong Falcon 9 reliability across different mission sizes.</a:t>
            </a:r>
          </a:p>
        </p:txBody>
      </p:sp>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8B26ECF-15AD-7EC8-6B26-C62091FBDB1D}"/>
              </a:ext>
            </a:extLst>
          </p:cNvPr>
          <p:cNvPicPr>
            <a:picLocks noChangeAspect="1"/>
          </p:cNvPicPr>
          <p:nvPr/>
        </p:nvPicPr>
        <p:blipFill>
          <a:blip r:embed="rId3"/>
          <a:stretch>
            <a:fillRect/>
          </a:stretch>
        </p:blipFill>
        <p:spPr>
          <a:xfrm>
            <a:off x="770010" y="1402971"/>
            <a:ext cx="10687961" cy="2449502"/>
          </a:xfrm>
          <a:prstGeom prst="rect">
            <a:avLst/>
          </a:prstGeom>
        </p:spPr>
      </p:pic>
      <p:sp>
        <p:nvSpPr>
          <p:cNvPr id="8" name="TextBox 7">
            <a:extLst>
              <a:ext uri="{FF2B5EF4-FFF2-40B4-BE49-F238E27FC236}">
                <a16:creationId xmlns:a16="http://schemas.microsoft.com/office/drawing/2014/main" id="{D6612AB0-F42C-129F-EDE8-14B23B5223DD}"/>
              </a:ext>
            </a:extLst>
          </p:cNvPr>
          <p:cNvSpPr txBox="1"/>
          <p:nvPr/>
        </p:nvSpPr>
        <p:spPr>
          <a:xfrm>
            <a:off x="770010" y="4005387"/>
            <a:ext cx="10687961" cy="2031325"/>
          </a:xfrm>
          <a:prstGeom prst="rect">
            <a:avLst/>
          </a:prstGeom>
          <a:noFill/>
        </p:spPr>
        <p:txBody>
          <a:bodyPr wrap="square">
            <a:spAutoFit/>
          </a:bodyPr>
          <a:lstStyle/>
          <a:p>
            <a:pPr>
              <a:buNone/>
            </a:pPr>
            <a:r>
              <a:rPr lang="en-US" b="1" dirty="0"/>
              <a:t>Explanation</a:t>
            </a:r>
          </a:p>
          <a:p>
            <a:pPr>
              <a:buNone/>
            </a:pPr>
            <a:r>
              <a:rPr lang="en-US" dirty="0"/>
              <a:t>This scatter plot shows how </a:t>
            </a:r>
            <a:r>
              <a:rPr lang="en-US" b="1" dirty="0"/>
              <a:t>orbit type</a:t>
            </a:r>
            <a:r>
              <a:rPr lang="en-US" dirty="0"/>
              <a:t> varies with </a:t>
            </a:r>
            <a:r>
              <a:rPr lang="en-US" b="1" dirty="0"/>
              <a:t>Flight Number</a:t>
            </a:r>
            <a:r>
              <a:rPr lang="en-US" dirty="0"/>
              <a:t>, with colors indicating landing outcomes (blue = failure, orange = success).</a:t>
            </a:r>
          </a:p>
          <a:p>
            <a:pPr>
              <a:buNone/>
            </a:pPr>
            <a:r>
              <a:rPr lang="en-US" dirty="0"/>
              <a:t>The chart helps identify which orbits are more likely to result in successful landings. Higher-risk orbits like </a:t>
            </a:r>
            <a:r>
              <a:rPr lang="en-US" b="1" dirty="0"/>
              <a:t>GTO</a:t>
            </a:r>
            <a:r>
              <a:rPr lang="en-US" dirty="0"/>
              <a:t> and </a:t>
            </a:r>
            <a:r>
              <a:rPr lang="en-US" b="1" dirty="0"/>
              <a:t>PO</a:t>
            </a:r>
            <a:r>
              <a:rPr lang="en-US" dirty="0"/>
              <a:t> show mixed success, while missions to </a:t>
            </a:r>
            <a:r>
              <a:rPr lang="en-US" b="1" dirty="0"/>
              <a:t>LEO</a:t>
            </a:r>
            <a:r>
              <a:rPr lang="en-US" dirty="0"/>
              <a:t> and </a:t>
            </a:r>
            <a:r>
              <a:rPr lang="en-US" b="1" dirty="0"/>
              <a:t>ISS</a:t>
            </a:r>
            <a:r>
              <a:rPr lang="en-US" dirty="0"/>
              <a:t> display more consistent successful outcomes. We also see improvement over time—later flight numbers tend to have more successful (orange) results across multiple orbit types.</a:t>
            </a:r>
          </a:p>
        </p:txBody>
      </p:sp>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EAA886B-E161-7698-4D56-B6D13D8EC114}"/>
              </a:ext>
            </a:extLst>
          </p:cNvPr>
          <p:cNvPicPr>
            <a:picLocks noChangeAspect="1"/>
          </p:cNvPicPr>
          <p:nvPr/>
        </p:nvPicPr>
        <p:blipFill>
          <a:blip r:embed="rId3"/>
          <a:stretch>
            <a:fillRect/>
          </a:stretch>
        </p:blipFill>
        <p:spPr>
          <a:xfrm>
            <a:off x="770011" y="1458887"/>
            <a:ext cx="10687961" cy="2450792"/>
          </a:xfrm>
          <a:prstGeom prst="rect">
            <a:avLst/>
          </a:prstGeom>
        </p:spPr>
      </p:pic>
      <p:sp>
        <p:nvSpPr>
          <p:cNvPr id="8" name="TextBox 7">
            <a:extLst>
              <a:ext uri="{FF2B5EF4-FFF2-40B4-BE49-F238E27FC236}">
                <a16:creationId xmlns:a16="http://schemas.microsoft.com/office/drawing/2014/main" id="{EC90DA05-A658-EF7E-C835-E33D99E541F5}"/>
              </a:ext>
            </a:extLst>
          </p:cNvPr>
          <p:cNvSpPr txBox="1"/>
          <p:nvPr/>
        </p:nvSpPr>
        <p:spPr>
          <a:xfrm>
            <a:off x="734028" y="4090463"/>
            <a:ext cx="10687960" cy="1754326"/>
          </a:xfrm>
          <a:prstGeom prst="rect">
            <a:avLst/>
          </a:prstGeom>
          <a:noFill/>
        </p:spPr>
        <p:txBody>
          <a:bodyPr wrap="square">
            <a:spAutoFit/>
          </a:bodyPr>
          <a:lstStyle/>
          <a:p>
            <a:pPr>
              <a:buNone/>
            </a:pPr>
            <a:r>
              <a:rPr lang="en-US" b="1" dirty="0"/>
              <a:t>Explanation</a:t>
            </a:r>
          </a:p>
          <a:p>
            <a:pPr>
              <a:buNone/>
            </a:pPr>
            <a:r>
              <a:rPr lang="en-US" dirty="0"/>
              <a:t>This scatter plot shows how </a:t>
            </a:r>
            <a:r>
              <a:rPr lang="en-US" b="1" dirty="0"/>
              <a:t>payload mass</a:t>
            </a:r>
            <a:r>
              <a:rPr lang="en-US" dirty="0"/>
              <a:t> relates to different </a:t>
            </a:r>
            <a:r>
              <a:rPr lang="en-US" b="1" dirty="0"/>
              <a:t>orbit types</a:t>
            </a:r>
            <a:r>
              <a:rPr lang="en-US" dirty="0"/>
              <a:t>, with colors representing landing success (orange) and failure (blue).</a:t>
            </a:r>
            <a:br>
              <a:rPr lang="en-US" dirty="0"/>
            </a:br>
            <a:r>
              <a:rPr lang="en-US" dirty="0"/>
              <a:t>Heavier payloads tend to be sent to higher-energy orbits like </a:t>
            </a:r>
            <a:r>
              <a:rPr lang="en-US" b="1" dirty="0"/>
              <a:t>GTO</a:t>
            </a:r>
            <a:r>
              <a:rPr lang="en-US" dirty="0"/>
              <a:t> and </a:t>
            </a:r>
            <a:r>
              <a:rPr lang="en-US" b="1" dirty="0"/>
              <a:t>GEO</a:t>
            </a:r>
            <a:r>
              <a:rPr lang="en-US" dirty="0"/>
              <a:t>, where success rates are slightly lower. Lighter payloads going to </a:t>
            </a:r>
            <a:r>
              <a:rPr lang="en-US" b="1" dirty="0"/>
              <a:t>LEO</a:t>
            </a:r>
            <a:r>
              <a:rPr lang="en-US" dirty="0"/>
              <a:t> and </a:t>
            </a:r>
            <a:r>
              <a:rPr lang="en-US" b="1" dirty="0"/>
              <a:t>ISS</a:t>
            </a:r>
            <a:r>
              <a:rPr lang="en-US" dirty="0"/>
              <a:t> show more consistent successful landings. This helps identify how orbit choice and payload size influence mission outcomes.</a:t>
            </a:r>
          </a:p>
        </p:txBody>
      </p:sp>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1934010-B888-1066-8721-307906D3D4B8}"/>
              </a:ext>
            </a:extLst>
          </p:cNvPr>
          <p:cNvPicPr>
            <a:picLocks noChangeAspect="1"/>
          </p:cNvPicPr>
          <p:nvPr/>
        </p:nvPicPr>
        <p:blipFill>
          <a:blip r:embed="rId3"/>
          <a:stretch>
            <a:fillRect/>
          </a:stretch>
        </p:blipFill>
        <p:spPr>
          <a:xfrm>
            <a:off x="6533746" y="1601783"/>
            <a:ext cx="5247921" cy="4247317"/>
          </a:xfrm>
          <a:prstGeom prst="rect">
            <a:avLst/>
          </a:prstGeom>
        </p:spPr>
      </p:pic>
      <p:sp>
        <p:nvSpPr>
          <p:cNvPr id="8" name="TextBox 7">
            <a:extLst>
              <a:ext uri="{FF2B5EF4-FFF2-40B4-BE49-F238E27FC236}">
                <a16:creationId xmlns:a16="http://schemas.microsoft.com/office/drawing/2014/main" id="{1139AC8D-B7FD-BC21-CB95-3975497A2726}"/>
              </a:ext>
            </a:extLst>
          </p:cNvPr>
          <p:cNvSpPr txBox="1"/>
          <p:nvPr/>
        </p:nvSpPr>
        <p:spPr>
          <a:xfrm>
            <a:off x="770011" y="1601784"/>
            <a:ext cx="5442253" cy="4247317"/>
          </a:xfrm>
          <a:prstGeom prst="rect">
            <a:avLst/>
          </a:prstGeom>
          <a:noFill/>
        </p:spPr>
        <p:txBody>
          <a:bodyPr wrap="square">
            <a:spAutoFit/>
          </a:bodyPr>
          <a:lstStyle/>
          <a:p>
            <a:pPr>
              <a:buNone/>
            </a:pPr>
            <a:r>
              <a:rPr lang="en-US" b="1" dirty="0"/>
              <a:t>Average Success Rate per Year – Key Insights</a:t>
            </a:r>
          </a:p>
          <a:p>
            <a:pPr>
              <a:buFont typeface="Arial" panose="020B0604020202020204" pitchFamily="34" charset="0"/>
              <a:buChar char="•"/>
            </a:pPr>
            <a:r>
              <a:rPr lang="en-US" dirty="0"/>
              <a:t>Success rate remained </a:t>
            </a:r>
            <a:r>
              <a:rPr lang="en-US" b="1" dirty="0"/>
              <a:t>0% from 2010 to 2013</a:t>
            </a:r>
            <a:r>
              <a:rPr lang="en-US" dirty="0"/>
              <a:t>.</a:t>
            </a:r>
          </a:p>
          <a:p>
            <a:pPr>
              <a:buFont typeface="Arial" panose="020B0604020202020204" pitchFamily="34" charset="0"/>
              <a:buChar char="•"/>
            </a:pPr>
            <a:r>
              <a:rPr lang="en-US" dirty="0"/>
              <a:t>A noticeable improvement occurred in </a:t>
            </a:r>
            <a:r>
              <a:rPr lang="en-US" b="1" dirty="0"/>
              <a:t>2014</a:t>
            </a:r>
            <a:r>
              <a:rPr lang="en-US" dirty="0"/>
              <a:t>, rising to </a:t>
            </a:r>
            <a:r>
              <a:rPr lang="en-US" b="1" dirty="0"/>
              <a:t>about 33%</a:t>
            </a:r>
            <a:r>
              <a:rPr lang="en-US" dirty="0"/>
              <a:t>.</a:t>
            </a:r>
          </a:p>
          <a:p>
            <a:pPr>
              <a:buFont typeface="Arial" panose="020B0604020202020204" pitchFamily="34" charset="0"/>
              <a:buChar char="•"/>
            </a:pPr>
            <a:r>
              <a:rPr lang="en-US" dirty="0"/>
              <a:t>Success rate stayed stable in </a:t>
            </a:r>
            <a:r>
              <a:rPr lang="en-US" b="1" dirty="0"/>
              <a:t>2015</a:t>
            </a:r>
            <a:r>
              <a:rPr lang="en-US" dirty="0"/>
              <a:t> at the same level.</a:t>
            </a:r>
          </a:p>
          <a:p>
            <a:pPr>
              <a:buFont typeface="Arial" panose="020B0604020202020204" pitchFamily="34" charset="0"/>
              <a:buChar char="•"/>
            </a:pPr>
            <a:r>
              <a:rPr lang="en-US" dirty="0"/>
              <a:t>A strong upward trend started in </a:t>
            </a:r>
            <a:r>
              <a:rPr lang="en-US" b="1" dirty="0"/>
              <a:t>2016</a:t>
            </a:r>
            <a:r>
              <a:rPr lang="en-US" dirty="0"/>
              <a:t>, reaching </a:t>
            </a:r>
            <a:r>
              <a:rPr lang="en-US" b="1" dirty="0"/>
              <a:t>over 60%</a:t>
            </a:r>
            <a:r>
              <a:rPr lang="en-US" dirty="0"/>
              <a:t>.</a:t>
            </a:r>
          </a:p>
          <a:p>
            <a:pPr>
              <a:buFont typeface="Arial" panose="020B0604020202020204" pitchFamily="34" charset="0"/>
              <a:buChar char="•"/>
            </a:pPr>
            <a:r>
              <a:rPr lang="en-US" dirty="0"/>
              <a:t>The peak growth happened in </a:t>
            </a:r>
            <a:r>
              <a:rPr lang="en-US" b="1" dirty="0"/>
              <a:t>2017</a:t>
            </a:r>
            <a:r>
              <a:rPr lang="en-US" dirty="0"/>
              <a:t>, hitting </a:t>
            </a:r>
            <a:r>
              <a:rPr lang="en-US" b="1" dirty="0"/>
              <a:t>above 80%</a:t>
            </a:r>
            <a:r>
              <a:rPr lang="en-US" dirty="0"/>
              <a:t>.</a:t>
            </a:r>
          </a:p>
          <a:p>
            <a:pPr>
              <a:buFont typeface="Arial" panose="020B0604020202020204" pitchFamily="34" charset="0"/>
              <a:buChar char="•"/>
            </a:pPr>
            <a:r>
              <a:rPr lang="en-US" dirty="0"/>
              <a:t>A slight dip occurred in </a:t>
            </a:r>
            <a:r>
              <a:rPr lang="en-US" b="1" dirty="0"/>
              <a:t>2018</a:t>
            </a:r>
            <a:r>
              <a:rPr lang="en-US" dirty="0"/>
              <a:t>, dropping to </a:t>
            </a:r>
            <a:r>
              <a:rPr lang="en-US" b="1" dirty="0"/>
              <a:t>around 60%</a:t>
            </a:r>
            <a:r>
              <a:rPr lang="en-US" dirty="0"/>
              <a:t>.</a:t>
            </a:r>
          </a:p>
          <a:p>
            <a:pPr>
              <a:buFont typeface="Arial" panose="020B0604020202020204" pitchFamily="34" charset="0"/>
              <a:buChar char="•"/>
            </a:pPr>
            <a:r>
              <a:rPr lang="en-US" b="1" dirty="0"/>
              <a:t>2019 saw the highest success rate</a:t>
            </a:r>
            <a:r>
              <a:rPr lang="en-US" dirty="0"/>
              <a:t>, reaching </a:t>
            </a:r>
            <a:r>
              <a:rPr lang="en-US" b="1" dirty="0"/>
              <a:t>close to 90%</a:t>
            </a:r>
            <a:r>
              <a:rPr lang="en-US" dirty="0"/>
              <a:t>.</a:t>
            </a:r>
          </a:p>
          <a:p>
            <a:pPr>
              <a:buFont typeface="Arial" panose="020B0604020202020204" pitchFamily="34" charset="0"/>
              <a:buChar char="•"/>
            </a:pPr>
            <a:r>
              <a:rPr lang="en-US" dirty="0"/>
              <a:t>Small decline in </a:t>
            </a:r>
            <a:r>
              <a:rPr lang="en-US" b="1" dirty="0"/>
              <a:t>2020</a:t>
            </a:r>
            <a:r>
              <a:rPr lang="en-US" dirty="0"/>
              <a:t>, but success rate still remained </a:t>
            </a:r>
            <a:r>
              <a:rPr lang="en-US" b="1" dirty="0"/>
              <a:t>above 80%</a:t>
            </a:r>
            <a:r>
              <a:rPr lang="en-US" dirty="0"/>
              <a:t>.</a:t>
            </a:r>
          </a:p>
          <a:p>
            <a:pPr>
              <a:buFont typeface="Arial" panose="020B0604020202020204" pitchFamily="34" charset="0"/>
              <a:buChar char="•"/>
            </a:pPr>
            <a:r>
              <a:rPr lang="en-US" dirty="0"/>
              <a:t>Overall trend shows a </a:t>
            </a:r>
            <a:r>
              <a:rPr lang="en-US" b="1" dirty="0"/>
              <a:t>significant long-term increase</a:t>
            </a:r>
            <a:r>
              <a:rPr lang="en-US" dirty="0"/>
              <a:t> in mission success over the decade.</a:t>
            </a:r>
          </a:p>
        </p:txBody>
      </p:sp>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3C7868DF-F759-E29F-49F5-D671230A4826}"/>
              </a:ext>
            </a:extLst>
          </p:cNvPr>
          <p:cNvSpPr txBox="1"/>
          <p:nvPr/>
        </p:nvSpPr>
        <p:spPr>
          <a:xfrm>
            <a:off x="770011" y="1653309"/>
            <a:ext cx="9250680" cy="5016758"/>
          </a:xfrm>
          <a:prstGeom prst="rect">
            <a:avLst/>
          </a:prstGeom>
          <a:noFill/>
        </p:spPr>
        <p:txBody>
          <a:bodyPr wrap="square">
            <a:spAutoFit/>
          </a:bodyPr>
          <a:lstStyle/>
          <a:p>
            <a:pPr>
              <a:buNone/>
            </a:pPr>
            <a:r>
              <a:rPr lang="en-US" sz="1600" b="1" dirty="0"/>
              <a:t>1. CCAFS SLC-40</a:t>
            </a:r>
          </a:p>
          <a:p>
            <a:pPr>
              <a:buNone/>
            </a:pPr>
            <a:r>
              <a:rPr lang="en-US" sz="1600" b="1" dirty="0"/>
              <a:t>Full form:</a:t>
            </a:r>
            <a:r>
              <a:rPr lang="en-US" sz="1600" dirty="0"/>
              <a:t> </a:t>
            </a:r>
            <a:r>
              <a:rPr lang="en-US" sz="1600" i="1" dirty="0"/>
              <a:t>Cape Canaveral Air Force Station – Space Launch Complex 40</a:t>
            </a:r>
            <a:br>
              <a:rPr lang="en-US" sz="1600" dirty="0"/>
            </a:br>
            <a:r>
              <a:rPr lang="en-US" sz="1600" b="1" dirty="0"/>
              <a:t>Why important:</a:t>
            </a:r>
            <a:endParaRPr lang="en-US" sz="1600" dirty="0"/>
          </a:p>
          <a:p>
            <a:pPr>
              <a:buFont typeface="Arial" panose="020B0604020202020204" pitchFamily="34" charset="0"/>
              <a:buChar char="•"/>
            </a:pPr>
            <a:r>
              <a:rPr lang="en-US" sz="1600" dirty="0"/>
              <a:t>One of SpaceX’s most frequently used launch sites.</a:t>
            </a:r>
          </a:p>
          <a:p>
            <a:pPr>
              <a:buFont typeface="Arial" panose="020B0604020202020204" pitchFamily="34" charset="0"/>
              <a:buChar char="•"/>
            </a:pPr>
            <a:r>
              <a:rPr lang="en-US" sz="1600" dirty="0"/>
              <a:t>Used for many Commercial Resupply Services (CRS) missions to the ISS.</a:t>
            </a:r>
          </a:p>
          <a:p>
            <a:pPr>
              <a:buFont typeface="Arial" panose="020B0604020202020204" pitchFamily="34" charset="0"/>
              <a:buChar char="•"/>
            </a:pPr>
            <a:r>
              <a:rPr lang="en-US" sz="1600" dirty="0"/>
              <a:t>Helps analyze success patterns because it has a large number of historical launches.</a:t>
            </a:r>
          </a:p>
          <a:p>
            <a:pPr>
              <a:buNone/>
            </a:pPr>
            <a:endParaRPr lang="en-US" sz="1600" dirty="0"/>
          </a:p>
          <a:p>
            <a:pPr>
              <a:buNone/>
            </a:pPr>
            <a:r>
              <a:rPr lang="en-US" sz="1600" b="1" dirty="0"/>
              <a:t>2. KSC LC-39A</a:t>
            </a:r>
          </a:p>
          <a:p>
            <a:pPr>
              <a:buNone/>
            </a:pPr>
            <a:r>
              <a:rPr lang="en-US" sz="1600" b="1" dirty="0"/>
              <a:t>Full form:</a:t>
            </a:r>
            <a:r>
              <a:rPr lang="en-US" sz="1600" dirty="0"/>
              <a:t> </a:t>
            </a:r>
            <a:r>
              <a:rPr lang="en-US" sz="1600" i="1" dirty="0"/>
              <a:t>Kennedy Space Center – Launch Complex 39A</a:t>
            </a:r>
            <a:br>
              <a:rPr lang="en-US" sz="1600" dirty="0"/>
            </a:br>
            <a:r>
              <a:rPr lang="en-US" sz="1600" b="1" dirty="0"/>
              <a:t>Why important:</a:t>
            </a:r>
            <a:endParaRPr lang="en-US" sz="1600" dirty="0"/>
          </a:p>
          <a:p>
            <a:pPr>
              <a:buFont typeface="Arial" panose="020B0604020202020204" pitchFamily="34" charset="0"/>
              <a:buChar char="•"/>
            </a:pPr>
            <a:r>
              <a:rPr lang="en-US" sz="1600" dirty="0"/>
              <a:t>A historic NASA pad originally used in Apollo and Space Shuttle missions.</a:t>
            </a:r>
          </a:p>
          <a:p>
            <a:pPr>
              <a:buFont typeface="Arial" panose="020B0604020202020204" pitchFamily="34" charset="0"/>
              <a:buChar char="•"/>
            </a:pPr>
            <a:r>
              <a:rPr lang="en-US" sz="1600" dirty="0"/>
              <a:t>Leased by SpaceX for Falcon 9 and Falcon Heavy launches.</a:t>
            </a:r>
          </a:p>
          <a:p>
            <a:pPr>
              <a:buFont typeface="Arial" panose="020B0604020202020204" pitchFamily="34" charset="0"/>
              <a:buChar char="•"/>
            </a:pPr>
            <a:r>
              <a:rPr lang="en-US" sz="1600" dirty="0"/>
              <a:t>Often shows higher success rates due to better infrastructure.</a:t>
            </a:r>
          </a:p>
          <a:p>
            <a:pPr>
              <a:buNone/>
            </a:pPr>
            <a:endParaRPr lang="en-US" sz="1600" dirty="0"/>
          </a:p>
          <a:p>
            <a:pPr>
              <a:buNone/>
            </a:pPr>
            <a:r>
              <a:rPr lang="en-US" sz="1600" b="1" dirty="0"/>
              <a:t>3. VAFB SLC-4E</a:t>
            </a:r>
          </a:p>
          <a:p>
            <a:pPr>
              <a:buNone/>
            </a:pPr>
            <a:r>
              <a:rPr lang="en-US" sz="1600" b="1" dirty="0"/>
              <a:t>Full form:</a:t>
            </a:r>
            <a:r>
              <a:rPr lang="en-US" sz="1600" dirty="0"/>
              <a:t> </a:t>
            </a:r>
            <a:r>
              <a:rPr lang="en-US" sz="1600" i="1" dirty="0"/>
              <a:t>Vandenberg Air Force Base – Space Launch Complex 4E</a:t>
            </a:r>
            <a:br>
              <a:rPr lang="en-US" sz="1600" dirty="0"/>
            </a:br>
            <a:r>
              <a:rPr lang="en-US" sz="1600" b="1" dirty="0"/>
              <a:t>Why important:</a:t>
            </a:r>
            <a:endParaRPr lang="en-US" sz="1600" dirty="0"/>
          </a:p>
          <a:p>
            <a:pPr>
              <a:buFont typeface="Arial" panose="020B0604020202020204" pitchFamily="34" charset="0"/>
              <a:buChar char="•"/>
            </a:pPr>
            <a:r>
              <a:rPr lang="en-US" sz="1600" dirty="0"/>
              <a:t>Used for polar orbit missions (e.g., Earth observation satellites).</a:t>
            </a:r>
          </a:p>
          <a:p>
            <a:pPr>
              <a:buFont typeface="Arial" panose="020B0604020202020204" pitchFamily="34" charset="0"/>
              <a:buChar char="•"/>
            </a:pPr>
            <a:r>
              <a:rPr lang="en-US" sz="1600" dirty="0"/>
              <a:t>Fewer launches, but useful for comparing success rates across different mission types and geographical locations.</a:t>
            </a:r>
          </a:p>
        </p:txBody>
      </p:sp>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396553"/>
            <a:ext cx="10370747" cy="51362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Summary of methodologies:</a:t>
            </a:r>
          </a:p>
          <a:p>
            <a:pPr algn="just">
              <a:buFont typeface="Wingdings" panose="05000000000000000000" pitchFamily="2" charset="2"/>
              <a:buChar char="Ø"/>
            </a:pPr>
            <a:r>
              <a:rPr lang="en-US" sz="1800" dirty="0">
                <a:solidFill>
                  <a:schemeClr val="tx1"/>
                </a:solidFill>
              </a:rPr>
              <a:t>  Collected launch data using the SpaceX API and supplementary web scraping.</a:t>
            </a:r>
            <a:endParaRPr lang="en-IN" sz="1800" dirty="0">
              <a:solidFill>
                <a:schemeClr val="tx1"/>
              </a:solidFill>
            </a:endParaRPr>
          </a:p>
          <a:p>
            <a:pPr algn="just">
              <a:buFont typeface="Wingdings" panose="05000000000000000000" pitchFamily="2" charset="2"/>
              <a:buChar char="Ø"/>
            </a:pPr>
            <a:r>
              <a:rPr lang="en-US" sz="1800" dirty="0">
                <a:solidFill>
                  <a:schemeClr val="tx1"/>
                </a:solidFill>
              </a:rPr>
              <a:t>  Performed data cleaning, wrangling, and preprocessing to prepare the dataset.</a:t>
            </a:r>
            <a:endParaRPr lang="en-IN" sz="1800" dirty="0">
              <a:solidFill>
                <a:schemeClr val="tx1"/>
              </a:solidFill>
            </a:endParaRPr>
          </a:p>
          <a:p>
            <a:pPr algn="just">
              <a:buFont typeface="Wingdings" panose="05000000000000000000" pitchFamily="2" charset="2"/>
              <a:buChar char="Ø"/>
            </a:pPr>
            <a:r>
              <a:rPr lang="en-US" sz="1800" dirty="0">
                <a:solidFill>
                  <a:schemeClr val="tx1"/>
                </a:solidFill>
              </a:rPr>
              <a:t>  Conducted exploratory data analysis (EDA) using SQL queries and Python-based visualization tools.</a:t>
            </a:r>
            <a:endParaRPr lang="en-IN" sz="1800" dirty="0">
              <a:solidFill>
                <a:schemeClr val="tx1"/>
              </a:solidFill>
            </a:endParaRPr>
          </a:p>
          <a:p>
            <a:pPr algn="just">
              <a:buFont typeface="Wingdings" panose="05000000000000000000" pitchFamily="2" charset="2"/>
              <a:buChar char="Ø"/>
            </a:pPr>
            <a:r>
              <a:rPr lang="en-US" sz="1800" dirty="0">
                <a:solidFill>
                  <a:schemeClr val="tx1"/>
                </a:solidFill>
              </a:rPr>
              <a:t>  Developed interactive maps and dashboards to analyze launch trends and insights.</a:t>
            </a:r>
            <a:endParaRPr lang="en-IN" sz="1800" dirty="0">
              <a:solidFill>
                <a:schemeClr val="tx1"/>
              </a:solidFill>
            </a:endParaRPr>
          </a:p>
          <a:p>
            <a:pPr algn="just">
              <a:buFont typeface="Wingdings" panose="05000000000000000000" pitchFamily="2" charset="2"/>
              <a:buChar char="Ø"/>
            </a:pPr>
            <a:r>
              <a:rPr lang="en-US" sz="1800" dirty="0">
                <a:solidFill>
                  <a:schemeClr val="tx1"/>
                </a:solidFill>
              </a:rPr>
              <a:t>  Built predictive models using machine learning classification algorithms to estimate launch success.</a:t>
            </a:r>
            <a:endParaRPr lang="en-US" sz="1800" dirty="0">
              <a:solidFill>
                <a:schemeClr val="tx1"/>
              </a:solidFill>
              <a:latin typeface="Abadi" panose="020B0604020104020204" pitchFamily="34" charset="0"/>
            </a:endParaRP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Summary of all results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  Identified factors influencing Falcon 9 first stage landings. </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  Visualized geographical patterns and success rates.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  SAM and K-Neighbors: 88.33% accuracy.</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  Launch sites and payload mass impact landing success. </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  Decision Tree model is the most effective predictor.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2617125-7FAC-BA41-CABE-4F1CB71699B7}"/>
              </a:ext>
            </a:extLst>
          </p:cNvPr>
          <p:cNvPicPr>
            <a:picLocks noChangeAspect="1"/>
          </p:cNvPicPr>
          <p:nvPr/>
        </p:nvPicPr>
        <p:blipFill>
          <a:blip r:embed="rId3"/>
          <a:stretch>
            <a:fillRect/>
          </a:stretch>
        </p:blipFill>
        <p:spPr>
          <a:xfrm>
            <a:off x="770010" y="2693427"/>
            <a:ext cx="10687961" cy="3332145"/>
          </a:xfrm>
          <a:prstGeom prst="rect">
            <a:avLst/>
          </a:prstGeom>
        </p:spPr>
      </p:pic>
      <p:sp>
        <p:nvSpPr>
          <p:cNvPr id="8" name="TextBox 7">
            <a:extLst>
              <a:ext uri="{FF2B5EF4-FFF2-40B4-BE49-F238E27FC236}">
                <a16:creationId xmlns:a16="http://schemas.microsoft.com/office/drawing/2014/main" id="{440F4282-8E95-666F-F0BA-68D4309AD1C9}"/>
              </a:ext>
            </a:extLst>
          </p:cNvPr>
          <p:cNvSpPr txBox="1"/>
          <p:nvPr/>
        </p:nvSpPr>
        <p:spPr>
          <a:xfrm>
            <a:off x="752019" y="1471194"/>
            <a:ext cx="10687961" cy="923330"/>
          </a:xfrm>
          <a:prstGeom prst="rect">
            <a:avLst/>
          </a:prstGeom>
          <a:noFill/>
        </p:spPr>
        <p:txBody>
          <a:bodyPr wrap="square">
            <a:spAutoFit/>
          </a:bodyPr>
          <a:lstStyle/>
          <a:p>
            <a:pPr>
              <a:buNone/>
            </a:pPr>
            <a:r>
              <a:rPr lang="en-US" b="1" dirty="0"/>
              <a:t>All 5 records with launch sites starting with “CCA” refer to the same site: CCAFS LC-40.</a:t>
            </a:r>
            <a:br>
              <a:rPr lang="en-US" dirty="0"/>
            </a:br>
            <a:r>
              <a:rPr lang="en-US" dirty="0"/>
              <a:t>This launch pad at Cape Canaveral is one of SpaceX’s primary sites, especially for early Falcon 9 missions and cargo resupply flights.</a:t>
            </a:r>
          </a:p>
        </p:txBody>
      </p:sp>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C72093D-E34F-3DCE-1FD1-78F4A7580AF5}"/>
              </a:ext>
            </a:extLst>
          </p:cNvPr>
          <p:cNvPicPr>
            <a:picLocks noChangeAspect="1"/>
          </p:cNvPicPr>
          <p:nvPr/>
        </p:nvPicPr>
        <p:blipFill>
          <a:blip r:embed="rId3"/>
          <a:stretch>
            <a:fillRect/>
          </a:stretch>
        </p:blipFill>
        <p:spPr>
          <a:xfrm>
            <a:off x="6096000" y="1591300"/>
            <a:ext cx="5291579" cy="1813512"/>
          </a:xfrm>
          <a:prstGeom prst="rect">
            <a:avLst/>
          </a:prstGeom>
        </p:spPr>
      </p:pic>
      <p:sp>
        <p:nvSpPr>
          <p:cNvPr id="10" name="TextBox 9">
            <a:extLst>
              <a:ext uri="{FF2B5EF4-FFF2-40B4-BE49-F238E27FC236}">
                <a16:creationId xmlns:a16="http://schemas.microsoft.com/office/drawing/2014/main" id="{541DDBB8-B629-70E7-3D64-0554F4D4D954}"/>
              </a:ext>
            </a:extLst>
          </p:cNvPr>
          <p:cNvSpPr txBox="1"/>
          <p:nvPr/>
        </p:nvSpPr>
        <p:spPr>
          <a:xfrm>
            <a:off x="804421" y="1472674"/>
            <a:ext cx="4936503" cy="4250523"/>
          </a:xfrm>
          <a:prstGeom prst="rect">
            <a:avLst/>
          </a:prstGeom>
          <a:noFill/>
        </p:spPr>
        <p:txBody>
          <a:bodyPr wrap="square">
            <a:spAutoFit/>
          </a:bodyPr>
          <a:lstStyle/>
          <a:p>
            <a:pPr>
              <a:lnSpc>
                <a:spcPct val="150000"/>
              </a:lnSpc>
              <a:buNone/>
            </a:pPr>
            <a:r>
              <a:rPr lang="en-US" sz="2000" b="1" dirty="0"/>
              <a:t>Explanation of Query Result</a:t>
            </a:r>
          </a:p>
          <a:p>
            <a:pPr>
              <a:lnSpc>
                <a:spcPct val="150000"/>
              </a:lnSpc>
              <a:buNone/>
            </a:pPr>
            <a:endParaRPr lang="en-US" b="1" dirty="0"/>
          </a:p>
          <a:p>
            <a:pPr>
              <a:lnSpc>
                <a:spcPct val="150000"/>
              </a:lnSpc>
              <a:buNone/>
            </a:pPr>
            <a:r>
              <a:rPr lang="en-US" dirty="0"/>
              <a:t>The query filtered missions where the customer is </a:t>
            </a:r>
            <a:r>
              <a:rPr lang="en-US" b="1" dirty="0"/>
              <a:t>NASA (CRS)</a:t>
            </a:r>
            <a:r>
              <a:rPr lang="en-US" dirty="0"/>
              <a:t> and summed the payload masses of those launches. The result shows that </a:t>
            </a:r>
            <a:r>
              <a:rPr lang="en-US" b="1" dirty="0"/>
              <a:t>NASA (CRS) missions have transported a total payload mass of 45,596 kg</a:t>
            </a:r>
            <a:r>
              <a:rPr lang="en-US" dirty="0"/>
              <a:t> using SpaceX boosters. This highlights the significant amount of cargo delivered to support NASA’s Commercial Resupply Services program.</a:t>
            </a:r>
          </a:p>
        </p:txBody>
      </p:sp>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680A869-4855-6C1E-09C8-A090545192C8}"/>
              </a:ext>
            </a:extLst>
          </p:cNvPr>
          <p:cNvPicPr>
            <a:picLocks noChangeAspect="1"/>
          </p:cNvPicPr>
          <p:nvPr/>
        </p:nvPicPr>
        <p:blipFill>
          <a:blip r:embed="rId3"/>
          <a:stretch>
            <a:fillRect/>
          </a:stretch>
        </p:blipFill>
        <p:spPr>
          <a:xfrm>
            <a:off x="6313711" y="1584603"/>
            <a:ext cx="5144261" cy="2657460"/>
          </a:xfrm>
          <a:prstGeom prst="rect">
            <a:avLst/>
          </a:prstGeom>
        </p:spPr>
      </p:pic>
      <p:sp>
        <p:nvSpPr>
          <p:cNvPr id="10" name="TextBox 9">
            <a:extLst>
              <a:ext uri="{FF2B5EF4-FFF2-40B4-BE49-F238E27FC236}">
                <a16:creationId xmlns:a16="http://schemas.microsoft.com/office/drawing/2014/main" id="{B8D1F25C-24A3-3304-8D42-72493D1E6336}"/>
              </a:ext>
            </a:extLst>
          </p:cNvPr>
          <p:cNvSpPr txBox="1"/>
          <p:nvPr/>
        </p:nvSpPr>
        <p:spPr>
          <a:xfrm>
            <a:off x="770011" y="1511488"/>
            <a:ext cx="5216010" cy="3835024"/>
          </a:xfrm>
          <a:prstGeom prst="rect">
            <a:avLst/>
          </a:prstGeom>
          <a:noFill/>
        </p:spPr>
        <p:txBody>
          <a:bodyPr wrap="square">
            <a:spAutoFit/>
          </a:bodyPr>
          <a:lstStyle/>
          <a:p>
            <a:pPr>
              <a:lnSpc>
                <a:spcPct val="150000"/>
              </a:lnSpc>
              <a:buNone/>
            </a:pPr>
            <a:r>
              <a:rPr lang="en-US" sz="2000" b="1" dirty="0"/>
              <a:t>Explanation of Query Result</a:t>
            </a:r>
          </a:p>
          <a:p>
            <a:pPr>
              <a:lnSpc>
                <a:spcPct val="150000"/>
              </a:lnSpc>
              <a:buNone/>
            </a:pPr>
            <a:endParaRPr lang="en-US" dirty="0"/>
          </a:p>
          <a:p>
            <a:pPr>
              <a:lnSpc>
                <a:spcPct val="150000"/>
              </a:lnSpc>
              <a:buNone/>
            </a:pPr>
            <a:r>
              <a:rPr lang="en-US" dirty="0"/>
              <a:t>The query filtered missions for Booster Version </a:t>
            </a:r>
            <a:r>
              <a:rPr lang="en-US" b="1" dirty="0"/>
              <a:t>F9 v1.1</a:t>
            </a:r>
            <a:r>
              <a:rPr lang="en-US" dirty="0"/>
              <a:t> and calculated the average payload mass across those launches. The result shows that </a:t>
            </a:r>
            <a:r>
              <a:rPr lang="en-US" b="1" dirty="0"/>
              <a:t>F9 v1.1 boosters carry an average payload mass of 2,928.4 kg</a:t>
            </a:r>
            <a:r>
              <a:rPr lang="en-US" dirty="0"/>
              <a:t>. This highlights the typical load capacity of this booster version and helps compare its performance with other Falcon 9 variants.</a:t>
            </a:r>
          </a:p>
        </p:txBody>
      </p:sp>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5789936-4C1D-B7D7-813F-CAD51CDEEDF8}"/>
              </a:ext>
            </a:extLst>
          </p:cNvPr>
          <p:cNvPicPr>
            <a:picLocks noChangeAspect="1"/>
          </p:cNvPicPr>
          <p:nvPr/>
        </p:nvPicPr>
        <p:blipFill>
          <a:blip r:embed="rId3"/>
          <a:stretch>
            <a:fillRect/>
          </a:stretch>
        </p:blipFill>
        <p:spPr>
          <a:xfrm>
            <a:off x="7362335" y="1756159"/>
            <a:ext cx="4095638" cy="2240806"/>
          </a:xfrm>
          <a:prstGeom prst="rect">
            <a:avLst/>
          </a:prstGeom>
        </p:spPr>
      </p:pic>
      <p:sp>
        <p:nvSpPr>
          <p:cNvPr id="8" name="TextBox 7">
            <a:extLst>
              <a:ext uri="{FF2B5EF4-FFF2-40B4-BE49-F238E27FC236}">
                <a16:creationId xmlns:a16="http://schemas.microsoft.com/office/drawing/2014/main" id="{6DEEE3E0-FA84-CE5D-9F37-A48EC8F7C328}"/>
              </a:ext>
            </a:extLst>
          </p:cNvPr>
          <p:cNvSpPr txBox="1"/>
          <p:nvPr/>
        </p:nvSpPr>
        <p:spPr>
          <a:xfrm>
            <a:off x="770011" y="1475916"/>
            <a:ext cx="6094428" cy="3835024"/>
          </a:xfrm>
          <a:prstGeom prst="rect">
            <a:avLst/>
          </a:prstGeom>
          <a:noFill/>
        </p:spPr>
        <p:txBody>
          <a:bodyPr wrap="square">
            <a:spAutoFit/>
          </a:bodyPr>
          <a:lstStyle/>
          <a:p>
            <a:pPr>
              <a:lnSpc>
                <a:spcPct val="150000"/>
              </a:lnSpc>
              <a:buNone/>
            </a:pPr>
            <a:r>
              <a:rPr lang="en-US" sz="2000" b="1" dirty="0"/>
              <a:t>Explanation of Query Result</a:t>
            </a:r>
          </a:p>
          <a:p>
            <a:pPr>
              <a:lnSpc>
                <a:spcPct val="150000"/>
              </a:lnSpc>
              <a:buNone/>
            </a:pPr>
            <a:endParaRPr lang="en-US" dirty="0"/>
          </a:p>
          <a:p>
            <a:pPr>
              <a:lnSpc>
                <a:spcPct val="150000"/>
              </a:lnSpc>
              <a:buNone/>
            </a:pPr>
            <a:r>
              <a:rPr lang="en-US" dirty="0"/>
              <a:t>The query identified the first successful ground landing of a SpaceX booster by filtering missions with a </a:t>
            </a:r>
            <a:r>
              <a:rPr lang="en-US" b="1" dirty="0"/>
              <a:t>successful landing outcome</a:t>
            </a:r>
            <a:r>
              <a:rPr lang="en-US" dirty="0"/>
              <a:t> and extracting the earliest landing date. The result shows that the </a:t>
            </a:r>
            <a:r>
              <a:rPr lang="en-US" b="1" dirty="0"/>
              <a:t>first successful ground landing occurred on December 22, 2015</a:t>
            </a:r>
            <a:r>
              <a:rPr lang="en-US" dirty="0"/>
              <a:t>. This milestone marks a major achievement in SpaceX’s reusable rocket program, significantly reducing launch costs and advancing sustainable spaceflight operations.</a:t>
            </a:r>
          </a:p>
        </p:txBody>
      </p:sp>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1B2C10F9-271D-FFE2-F77E-723DED97897F}"/>
              </a:ext>
            </a:extLst>
          </p:cNvPr>
          <p:cNvSpPr txBox="1"/>
          <p:nvPr/>
        </p:nvSpPr>
        <p:spPr>
          <a:xfrm>
            <a:off x="845426" y="1500242"/>
            <a:ext cx="5649643" cy="4250523"/>
          </a:xfrm>
          <a:prstGeom prst="rect">
            <a:avLst/>
          </a:prstGeom>
          <a:noFill/>
        </p:spPr>
        <p:txBody>
          <a:bodyPr wrap="square">
            <a:spAutoFit/>
          </a:bodyPr>
          <a:lstStyle/>
          <a:p>
            <a:pPr>
              <a:lnSpc>
                <a:spcPct val="150000"/>
              </a:lnSpc>
              <a:buNone/>
            </a:pPr>
            <a:r>
              <a:rPr lang="en-US" sz="2000" b="1" dirty="0"/>
              <a:t>Explanation of Query Result</a:t>
            </a:r>
          </a:p>
          <a:p>
            <a:pPr>
              <a:lnSpc>
                <a:spcPct val="150000"/>
              </a:lnSpc>
              <a:buNone/>
            </a:pPr>
            <a:endParaRPr lang="en-US" dirty="0"/>
          </a:p>
          <a:p>
            <a:pPr>
              <a:lnSpc>
                <a:spcPct val="150000"/>
              </a:lnSpc>
              <a:buNone/>
            </a:pPr>
            <a:r>
              <a:rPr lang="en-US" dirty="0"/>
              <a:t>The query filtered missions with a </a:t>
            </a:r>
            <a:r>
              <a:rPr lang="en-US" b="1" dirty="0"/>
              <a:t>successful drone ship landing</a:t>
            </a:r>
            <a:r>
              <a:rPr lang="en-US" dirty="0"/>
              <a:t> and a </a:t>
            </a:r>
            <a:r>
              <a:rPr lang="en-US" b="1" dirty="0"/>
              <a:t>payload mass between 4000 kg and 6000 kg</a:t>
            </a:r>
            <a:r>
              <a:rPr lang="en-US" dirty="0"/>
              <a:t>. The result lists four booster versions — </a:t>
            </a:r>
            <a:r>
              <a:rPr lang="en-US" i="1" dirty="0"/>
              <a:t>F9 FT B1022, F9 FT B1026, F9 FT B1021.2, and F9 FT B1031.2</a:t>
            </a:r>
            <a:r>
              <a:rPr lang="en-US" dirty="0"/>
              <a:t> — that successfully landed on a drone ship while carrying payloads within this range. This highlights SpaceX’s reliability in recovering boosters even under medium–heavy payload conditions.</a:t>
            </a:r>
          </a:p>
        </p:txBody>
      </p:sp>
      <p:pic>
        <p:nvPicPr>
          <p:cNvPr id="7" name="Picture 6">
            <a:extLst>
              <a:ext uri="{FF2B5EF4-FFF2-40B4-BE49-F238E27FC236}">
                <a16:creationId xmlns:a16="http://schemas.microsoft.com/office/drawing/2014/main" id="{295474B1-7660-8470-50F2-2251193ADF78}"/>
              </a:ext>
            </a:extLst>
          </p:cNvPr>
          <p:cNvPicPr>
            <a:picLocks noChangeAspect="1"/>
          </p:cNvPicPr>
          <p:nvPr/>
        </p:nvPicPr>
        <p:blipFill>
          <a:blip r:embed="rId3"/>
          <a:stretch>
            <a:fillRect/>
          </a:stretch>
        </p:blipFill>
        <p:spPr>
          <a:xfrm>
            <a:off x="6648429" y="1622790"/>
            <a:ext cx="4809544" cy="31377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F318534-5E65-88E3-5E03-5195C8EE1C9A}"/>
              </a:ext>
            </a:extLst>
          </p:cNvPr>
          <p:cNvPicPr>
            <a:picLocks noChangeAspect="1"/>
          </p:cNvPicPr>
          <p:nvPr/>
        </p:nvPicPr>
        <p:blipFill>
          <a:blip r:embed="rId3"/>
          <a:stretch>
            <a:fillRect/>
          </a:stretch>
        </p:blipFill>
        <p:spPr>
          <a:xfrm>
            <a:off x="6647176" y="1496875"/>
            <a:ext cx="4810796" cy="2735760"/>
          </a:xfrm>
          <a:prstGeom prst="rect">
            <a:avLst/>
          </a:prstGeom>
        </p:spPr>
      </p:pic>
      <p:sp>
        <p:nvSpPr>
          <p:cNvPr id="8" name="TextBox 7">
            <a:extLst>
              <a:ext uri="{FF2B5EF4-FFF2-40B4-BE49-F238E27FC236}">
                <a16:creationId xmlns:a16="http://schemas.microsoft.com/office/drawing/2014/main" id="{7F90DC07-8CBB-7CC1-5745-D8967C6655A6}"/>
              </a:ext>
            </a:extLst>
          </p:cNvPr>
          <p:cNvSpPr txBox="1"/>
          <p:nvPr/>
        </p:nvSpPr>
        <p:spPr>
          <a:xfrm>
            <a:off x="770011" y="1359552"/>
            <a:ext cx="5506516" cy="4666021"/>
          </a:xfrm>
          <a:prstGeom prst="rect">
            <a:avLst/>
          </a:prstGeom>
          <a:noFill/>
        </p:spPr>
        <p:txBody>
          <a:bodyPr wrap="square">
            <a:spAutoFit/>
          </a:bodyPr>
          <a:lstStyle/>
          <a:p>
            <a:pPr>
              <a:lnSpc>
                <a:spcPct val="150000"/>
              </a:lnSpc>
              <a:buNone/>
            </a:pPr>
            <a:r>
              <a:rPr lang="en-US" sz="2000" b="1" dirty="0"/>
              <a:t>Explanation of Query Result</a:t>
            </a:r>
          </a:p>
          <a:p>
            <a:pPr>
              <a:lnSpc>
                <a:spcPct val="150000"/>
              </a:lnSpc>
              <a:buNone/>
            </a:pPr>
            <a:endParaRPr lang="en-US" dirty="0"/>
          </a:p>
          <a:p>
            <a:pPr>
              <a:lnSpc>
                <a:spcPct val="150000"/>
              </a:lnSpc>
              <a:buNone/>
            </a:pPr>
            <a:r>
              <a:rPr lang="en-US" dirty="0"/>
              <a:t>The query calculated the total number of missions based on their outcomes (success or failure). The results show that SpaceX achieved an </a:t>
            </a:r>
            <a:r>
              <a:rPr lang="en-US" b="1" dirty="0"/>
              <a:t>overwhelming majority of successful missions</a:t>
            </a:r>
            <a:r>
              <a:rPr lang="en-US" dirty="0"/>
              <a:t>, with </a:t>
            </a:r>
            <a:r>
              <a:rPr lang="en-US" b="1" dirty="0"/>
              <a:t>98 successful launches</a:t>
            </a:r>
            <a:r>
              <a:rPr lang="en-US" dirty="0"/>
              <a:t> and only </a:t>
            </a:r>
            <a:r>
              <a:rPr lang="en-US" b="1" dirty="0"/>
              <a:t>1 failure in flight</a:t>
            </a:r>
            <a:r>
              <a:rPr lang="en-US" dirty="0"/>
              <a:t>. A small number of missions also had outcomes recorded as </a:t>
            </a:r>
            <a:r>
              <a:rPr lang="en-US" b="1" dirty="0"/>
              <a:t>“Success (payload status unclear)”</a:t>
            </a:r>
            <a:r>
              <a:rPr lang="en-US" dirty="0"/>
              <a:t>, which indicates that while the launch was successful, the final payload status could not be fully confirmed.</a:t>
            </a:r>
          </a:p>
        </p:txBody>
      </p:sp>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5024A73-17F6-188C-1480-C48087F3475E}"/>
              </a:ext>
            </a:extLst>
          </p:cNvPr>
          <p:cNvPicPr>
            <a:picLocks noChangeAspect="1"/>
          </p:cNvPicPr>
          <p:nvPr/>
        </p:nvPicPr>
        <p:blipFill>
          <a:blip r:embed="rId3"/>
          <a:stretch>
            <a:fillRect/>
          </a:stretch>
        </p:blipFill>
        <p:spPr>
          <a:xfrm>
            <a:off x="6848265" y="1483436"/>
            <a:ext cx="4623539" cy="4344507"/>
          </a:xfrm>
          <a:prstGeom prst="rect">
            <a:avLst/>
          </a:prstGeom>
        </p:spPr>
      </p:pic>
      <p:sp>
        <p:nvSpPr>
          <p:cNvPr id="8" name="TextBox 7">
            <a:extLst>
              <a:ext uri="{FF2B5EF4-FFF2-40B4-BE49-F238E27FC236}">
                <a16:creationId xmlns:a16="http://schemas.microsoft.com/office/drawing/2014/main" id="{B48B3F5F-9ED4-C629-6AD5-93C19EB6E268}"/>
              </a:ext>
            </a:extLst>
          </p:cNvPr>
          <p:cNvSpPr txBox="1"/>
          <p:nvPr/>
        </p:nvSpPr>
        <p:spPr>
          <a:xfrm>
            <a:off x="537327" y="1254392"/>
            <a:ext cx="6174557" cy="5450851"/>
          </a:xfrm>
          <a:prstGeom prst="rect">
            <a:avLst/>
          </a:prstGeom>
          <a:noFill/>
        </p:spPr>
        <p:txBody>
          <a:bodyPr wrap="square">
            <a:spAutoFit/>
          </a:bodyPr>
          <a:lstStyle/>
          <a:p>
            <a:pPr>
              <a:lnSpc>
                <a:spcPct val="150000"/>
              </a:lnSpc>
              <a:buNone/>
            </a:pPr>
            <a:r>
              <a:rPr lang="en-US" sz="2000" b="1" dirty="0"/>
              <a:t>Explanation of Query Result</a:t>
            </a:r>
          </a:p>
          <a:p>
            <a:pPr>
              <a:lnSpc>
                <a:spcPct val="150000"/>
              </a:lnSpc>
              <a:buNone/>
            </a:pPr>
            <a:endParaRPr lang="en-US" dirty="0"/>
          </a:p>
          <a:p>
            <a:pPr>
              <a:lnSpc>
                <a:spcPct val="150000"/>
              </a:lnSpc>
              <a:buNone/>
            </a:pPr>
            <a:r>
              <a:rPr lang="en-US" dirty="0"/>
              <a:t>The query identified booster missions that carried the </a:t>
            </a:r>
            <a:r>
              <a:rPr lang="en-US" b="1" dirty="0"/>
              <a:t>maximum payload mass of 15,600 kg</a:t>
            </a:r>
            <a:r>
              <a:rPr lang="en-US" dirty="0"/>
              <a:t>. The results show that several </a:t>
            </a:r>
            <a:r>
              <a:rPr lang="en-US" b="1" dirty="0"/>
              <a:t>Falcon 9 Block 5 boosters</a:t>
            </a:r>
            <a:r>
              <a:rPr lang="en-US" dirty="0"/>
              <a:t> — such as </a:t>
            </a:r>
            <a:r>
              <a:rPr lang="en-US" i="1" dirty="0"/>
              <a:t>B1048.4, B1049.4, B1051.3, and B1060.3</a:t>
            </a:r>
            <a:r>
              <a:rPr lang="en-US" dirty="0"/>
              <a:t> — successfully handled this maximum payload.</a:t>
            </a:r>
          </a:p>
          <a:p>
            <a:pPr>
              <a:lnSpc>
                <a:spcPct val="150000"/>
              </a:lnSpc>
              <a:buNone/>
            </a:pPr>
            <a:r>
              <a:rPr lang="en-US" dirty="0"/>
              <a:t>Although most of these missions resulted in a </a:t>
            </a:r>
            <a:r>
              <a:rPr lang="en-US" b="1" dirty="0"/>
              <a:t>successful landing</a:t>
            </a:r>
            <a:r>
              <a:rPr lang="en-US" dirty="0"/>
              <a:t>, a few boosters like </a:t>
            </a:r>
            <a:r>
              <a:rPr lang="en-US" i="1" dirty="0"/>
              <a:t>B1056.4</a:t>
            </a:r>
            <a:r>
              <a:rPr lang="en-US" dirty="0"/>
              <a:t> and </a:t>
            </a:r>
            <a:r>
              <a:rPr lang="en-US" i="1" dirty="0"/>
              <a:t>B1048.5</a:t>
            </a:r>
            <a:r>
              <a:rPr lang="en-US" dirty="0"/>
              <a:t> experienced </a:t>
            </a:r>
            <a:r>
              <a:rPr lang="en-US" b="1" dirty="0"/>
              <a:t>landing failures</a:t>
            </a:r>
            <a:r>
              <a:rPr lang="en-US" dirty="0"/>
              <a:t> despite carrying the same maximum payload. This indicates that while these boosters are capable of lifting heavy payloads, landing success can still vary due to mission conditions and other operational factors.</a:t>
            </a:r>
          </a:p>
        </p:txBody>
      </p:sp>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43BA4F8B-7AB7-CBED-A8D6-045F51D42626}"/>
              </a:ext>
            </a:extLst>
          </p:cNvPr>
          <p:cNvSpPr txBox="1"/>
          <p:nvPr/>
        </p:nvSpPr>
        <p:spPr>
          <a:xfrm>
            <a:off x="939693" y="1433725"/>
            <a:ext cx="5766847" cy="5081519"/>
          </a:xfrm>
          <a:prstGeom prst="rect">
            <a:avLst/>
          </a:prstGeom>
          <a:noFill/>
        </p:spPr>
        <p:txBody>
          <a:bodyPr wrap="square">
            <a:spAutoFit/>
          </a:bodyPr>
          <a:lstStyle/>
          <a:p>
            <a:pPr>
              <a:lnSpc>
                <a:spcPct val="150000"/>
              </a:lnSpc>
              <a:buNone/>
            </a:pPr>
            <a:r>
              <a:rPr lang="en-US" sz="2000" b="1" dirty="0"/>
              <a:t>Explanation of Query Result</a:t>
            </a:r>
          </a:p>
          <a:p>
            <a:pPr>
              <a:lnSpc>
                <a:spcPct val="150000"/>
              </a:lnSpc>
              <a:buNone/>
            </a:pPr>
            <a:endParaRPr lang="en-US" dirty="0"/>
          </a:p>
          <a:p>
            <a:pPr>
              <a:lnSpc>
                <a:spcPct val="150000"/>
              </a:lnSpc>
              <a:buNone/>
            </a:pPr>
            <a:r>
              <a:rPr lang="en-US" dirty="0"/>
              <a:t>The query filtered all </a:t>
            </a:r>
            <a:r>
              <a:rPr lang="en-US" b="1" dirty="0"/>
              <a:t>2015 launch records</a:t>
            </a:r>
            <a:r>
              <a:rPr lang="en-US" dirty="0"/>
              <a:t> and extracted missions where the </a:t>
            </a:r>
            <a:r>
              <a:rPr lang="en-US" b="1" dirty="0"/>
              <a:t>booster failed to land on a drone ship</a:t>
            </a:r>
            <a:r>
              <a:rPr lang="en-US" dirty="0"/>
              <a:t>. The result shows two such missions:</a:t>
            </a:r>
          </a:p>
          <a:p>
            <a:pPr>
              <a:lnSpc>
                <a:spcPct val="150000"/>
              </a:lnSpc>
              <a:buFont typeface="Arial" panose="020B0604020202020204" pitchFamily="34" charset="0"/>
              <a:buChar char="•"/>
            </a:pPr>
            <a:r>
              <a:rPr lang="en-US" dirty="0"/>
              <a:t>On </a:t>
            </a:r>
            <a:r>
              <a:rPr lang="en-US" b="1" dirty="0"/>
              <a:t>January 10, 2015</a:t>
            </a:r>
            <a:r>
              <a:rPr lang="en-US" dirty="0"/>
              <a:t>, booster </a:t>
            </a:r>
            <a:r>
              <a:rPr lang="en-US" b="1" dirty="0"/>
              <a:t>F9 v1.1 B1012</a:t>
            </a:r>
            <a:r>
              <a:rPr lang="en-US" dirty="0"/>
              <a:t> failed its drone ship landing after launching from </a:t>
            </a:r>
            <a:r>
              <a:rPr lang="en-US" b="1" dirty="0"/>
              <a:t>CCAFS LC-40</a:t>
            </a:r>
            <a:r>
              <a:rPr lang="en-US" dirty="0"/>
              <a:t>.</a:t>
            </a:r>
          </a:p>
          <a:p>
            <a:pPr>
              <a:lnSpc>
                <a:spcPct val="150000"/>
              </a:lnSpc>
              <a:buFont typeface="Arial" panose="020B0604020202020204" pitchFamily="34" charset="0"/>
              <a:buChar char="•"/>
            </a:pPr>
            <a:r>
              <a:rPr lang="en-US" dirty="0"/>
              <a:t>On </a:t>
            </a:r>
            <a:r>
              <a:rPr lang="en-US" b="1" dirty="0"/>
              <a:t>April 14, 2015</a:t>
            </a:r>
            <a:r>
              <a:rPr lang="en-US" dirty="0"/>
              <a:t>, booster </a:t>
            </a:r>
            <a:r>
              <a:rPr lang="en-US" b="1" dirty="0"/>
              <a:t>F9 v1.1 B1015</a:t>
            </a:r>
            <a:r>
              <a:rPr lang="en-US" dirty="0"/>
              <a:t> also failed its drone ship landing from the same launch site, </a:t>
            </a:r>
            <a:r>
              <a:rPr lang="en-US" b="1" dirty="0"/>
              <a:t>CCAFS LC-40</a:t>
            </a:r>
            <a:r>
              <a:rPr lang="en-US" dirty="0"/>
              <a:t>.</a:t>
            </a:r>
          </a:p>
          <a:p>
            <a:pPr>
              <a:lnSpc>
                <a:spcPct val="150000"/>
              </a:lnSpc>
              <a:buNone/>
            </a:pPr>
            <a:r>
              <a:rPr lang="en-US" dirty="0"/>
              <a:t>This highlights the early challenges SpaceX faced with drone ship landings during 2015 while developing and improving reusable rocket technology.</a:t>
            </a:r>
          </a:p>
        </p:txBody>
      </p:sp>
      <p:pic>
        <p:nvPicPr>
          <p:cNvPr id="8" name="Picture 7">
            <a:extLst>
              <a:ext uri="{FF2B5EF4-FFF2-40B4-BE49-F238E27FC236}">
                <a16:creationId xmlns:a16="http://schemas.microsoft.com/office/drawing/2014/main" id="{1C993B53-FA02-8316-1F9B-ED9BBC57FFA8}"/>
              </a:ext>
            </a:extLst>
          </p:cNvPr>
          <p:cNvPicPr>
            <a:picLocks noChangeAspect="1"/>
          </p:cNvPicPr>
          <p:nvPr/>
        </p:nvPicPr>
        <p:blipFill>
          <a:blip r:embed="rId3"/>
          <a:stretch>
            <a:fillRect/>
          </a:stretch>
        </p:blipFill>
        <p:spPr>
          <a:xfrm>
            <a:off x="7152587" y="1532804"/>
            <a:ext cx="4924356" cy="20211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0CBE06C6-FC97-147C-0C7A-F97A151E2632}"/>
              </a:ext>
            </a:extLst>
          </p:cNvPr>
          <p:cNvSpPr txBox="1"/>
          <p:nvPr/>
        </p:nvSpPr>
        <p:spPr>
          <a:xfrm>
            <a:off x="906388" y="1588568"/>
            <a:ext cx="5502897" cy="3419526"/>
          </a:xfrm>
          <a:prstGeom prst="rect">
            <a:avLst/>
          </a:prstGeom>
          <a:noFill/>
        </p:spPr>
        <p:txBody>
          <a:bodyPr wrap="square">
            <a:spAutoFit/>
          </a:bodyPr>
          <a:lstStyle/>
          <a:p>
            <a:pPr>
              <a:lnSpc>
                <a:spcPct val="150000"/>
              </a:lnSpc>
              <a:buNone/>
            </a:pPr>
            <a:r>
              <a:rPr lang="en-US" sz="2000" b="1" dirty="0"/>
              <a:t>Explanation of Query Result</a:t>
            </a:r>
          </a:p>
          <a:p>
            <a:pPr>
              <a:lnSpc>
                <a:spcPct val="150000"/>
              </a:lnSpc>
              <a:buNone/>
            </a:pPr>
            <a:endParaRPr lang="en-US" dirty="0"/>
          </a:p>
          <a:p>
            <a:pPr>
              <a:lnSpc>
                <a:spcPct val="150000"/>
              </a:lnSpc>
              <a:buNone/>
            </a:pPr>
            <a:r>
              <a:rPr lang="en-US" dirty="0"/>
              <a:t>The query filtered launch missions between </a:t>
            </a:r>
            <a:r>
              <a:rPr lang="en-US" b="1" dirty="0"/>
              <a:t>June 4, 2010, and March 20, 2017</a:t>
            </a:r>
            <a:r>
              <a:rPr lang="en-US" dirty="0"/>
              <a:t>, and ranked landing outcomes based on their total occurrences. The results show that </a:t>
            </a:r>
            <a:r>
              <a:rPr lang="en-US" b="1" dirty="0"/>
              <a:t>“Failure (drone ship)” occurred 5 times</a:t>
            </a:r>
            <a:r>
              <a:rPr lang="en-US" dirty="0"/>
              <a:t>, making it the most common landing outcome during this period, while </a:t>
            </a:r>
            <a:r>
              <a:rPr lang="en-US" b="1" dirty="0"/>
              <a:t>“Success (ground pad)” occurred 3 times</a:t>
            </a:r>
            <a:r>
              <a:rPr lang="en-US" dirty="0"/>
              <a:t>.</a:t>
            </a:r>
          </a:p>
        </p:txBody>
      </p:sp>
      <p:pic>
        <p:nvPicPr>
          <p:cNvPr id="8" name="Picture 7">
            <a:extLst>
              <a:ext uri="{FF2B5EF4-FFF2-40B4-BE49-F238E27FC236}">
                <a16:creationId xmlns:a16="http://schemas.microsoft.com/office/drawing/2014/main" id="{43536123-8F0C-0B2E-B9E9-B40B43BC34D6}"/>
              </a:ext>
            </a:extLst>
          </p:cNvPr>
          <p:cNvPicPr>
            <a:picLocks noChangeAspect="1"/>
          </p:cNvPicPr>
          <p:nvPr/>
        </p:nvPicPr>
        <p:blipFill>
          <a:blip r:embed="rId3"/>
          <a:stretch>
            <a:fillRect/>
          </a:stretch>
        </p:blipFill>
        <p:spPr>
          <a:xfrm>
            <a:off x="7560298" y="1742839"/>
            <a:ext cx="3725314" cy="187705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62547" y="1159497"/>
            <a:ext cx="10713568" cy="569850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800" dirty="0">
              <a:solidFill>
                <a:schemeClr val="tx1"/>
              </a:solidFill>
            </a:endParaRPr>
          </a:p>
          <a:p>
            <a:pPr>
              <a:lnSpc>
                <a:spcPct val="120000"/>
              </a:lnSpc>
              <a:buFont typeface="Wingdings" panose="05000000000000000000" pitchFamily="2" charset="2"/>
              <a:buChar char="q"/>
            </a:pPr>
            <a:r>
              <a:rPr lang="en-US" sz="2100" dirty="0">
                <a:solidFill>
                  <a:schemeClr val="tx1"/>
                </a:solidFill>
                <a:latin typeface="Arial" panose="020B0604020202020204" pitchFamily="34" charset="0"/>
                <a:cs typeface="Arial" panose="020B0604020202020204" pitchFamily="34" charset="0"/>
              </a:rPr>
              <a:t> </a:t>
            </a:r>
            <a:r>
              <a:rPr lang="en-US" sz="2900" b="1" dirty="0">
                <a:solidFill>
                  <a:schemeClr val="tx1"/>
                </a:solidFill>
                <a:latin typeface="Arial" panose="020B0604020202020204" pitchFamily="34" charset="0"/>
                <a:cs typeface="Arial" panose="020B0604020202020204" pitchFamily="34" charset="0"/>
              </a:rPr>
              <a:t>Background and Context </a:t>
            </a:r>
          </a:p>
          <a:p>
            <a:pPr>
              <a:lnSpc>
                <a:spcPct val="120000"/>
              </a:lnSpc>
              <a:buFont typeface="Wingdings" panose="05000000000000000000" pitchFamily="2" charset="2"/>
              <a:buChar char="Ø"/>
            </a:pPr>
            <a:r>
              <a:rPr lang="en-US" sz="2600" dirty="0">
                <a:solidFill>
                  <a:schemeClr val="tx1"/>
                </a:solidFill>
                <a:latin typeface="Arial" panose="020B0604020202020204" pitchFamily="34" charset="0"/>
                <a:cs typeface="Arial" panose="020B0604020202020204" pitchFamily="34" charset="0"/>
              </a:rPr>
              <a:t>SpaceX, founded by Elon Musk in 2002, is a private aerospace company that aims to revolutionize space technology and reduce the cost of space travel. One of its most successful innovations is the </a:t>
            </a:r>
            <a:r>
              <a:rPr lang="en-US" sz="2600" b="1" dirty="0">
                <a:solidFill>
                  <a:schemeClr val="tx1"/>
                </a:solidFill>
                <a:latin typeface="Arial" panose="020B0604020202020204" pitchFamily="34" charset="0"/>
                <a:cs typeface="Arial" panose="020B0604020202020204" pitchFamily="34" charset="0"/>
              </a:rPr>
              <a:t>Falcon 9</a:t>
            </a:r>
            <a:r>
              <a:rPr lang="en-US" sz="2600" dirty="0">
                <a:solidFill>
                  <a:schemeClr val="tx1"/>
                </a:solidFill>
                <a:latin typeface="Arial" panose="020B0604020202020204" pitchFamily="34" charset="0"/>
                <a:cs typeface="Arial" panose="020B0604020202020204" pitchFamily="34" charset="0"/>
              </a:rPr>
              <a:t>, a reusable launch vehicle designed to carry satellites and cargo to orbit. By mastering rocket reusability, SpaceX has significantly lowered launch costs and transformed the global space industry.</a:t>
            </a:r>
          </a:p>
          <a:p>
            <a:pPr>
              <a:lnSpc>
                <a:spcPct val="120000"/>
              </a:lnSpc>
              <a:buFont typeface="Wingdings" panose="05000000000000000000" pitchFamily="2" charset="2"/>
              <a:buChar char="Ø"/>
            </a:pPr>
            <a:r>
              <a:rPr lang="en-US" sz="2600" dirty="0">
                <a:solidFill>
                  <a:schemeClr val="tx1"/>
                </a:solidFill>
                <a:latin typeface="Arial" panose="020B0604020202020204" pitchFamily="34" charset="0"/>
                <a:cs typeface="Arial" panose="020B0604020202020204" pitchFamily="34" charset="0"/>
              </a:rPr>
              <a:t>As part of the </a:t>
            </a:r>
            <a:r>
              <a:rPr lang="en-US" sz="2600" b="1" dirty="0">
                <a:solidFill>
                  <a:schemeClr val="tx1"/>
                </a:solidFill>
                <a:latin typeface="Arial" panose="020B0604020202020204" pitchFamily="34" charset="0"/>
                <a:cs typeface="Arial" panose="020B0604020202020204" pitchFamily="34" charset="0"/>
              </a:rPr>
              <a:t>IBM Data Science Capstone Project</a:t>
            </a:r>
            <a:r>
              <a:rPr lang="en-US" sz="2600" dirty="0">
                <a:solidFill>
                  <a:schemeClr val="tx1"/>
                </a:solidFill>
                <a:latin typeface="Arial" panose="020B0604020202020204" pitchFamily="34" charset="0"/>
                <a:cs typeface="Arial" panose="020B0604020202020204" pitchFamily="34" charset="0"/>
              </a:rPr>
              <a:t>, learners analyze real historical data from Falcon 9 launches to </a:t>
            </a:r>
            <a:r>
              <a:rPr lang="en-US" sz="2600" b="1" dirty="0">
                <a:solidFill>
                  <a:schemeClr val="tx1"/>
                </a:solidFill>
                <a:latin typeface="Arial" panose="020B0604020202020204" pitchFamily="34" charset="0"/>
                <a:cs typeface="Arial" panose="020B0604020202020204" pitchFamily="34" charset="0"/>
              </a:rPr>
              <a:t>predict the likelihood of a rocket’s first-stage landing successfully</a:t>
            </a:r>
            <a:r>
              <a:rPr lang="en-US" sz="2600" dirty="0">
                <a:solidFill>
                  <a:schemeClr val="tx1"/>
                </a:solidFill>
                <a:latin typeface="Arial" panose="020B0604020202020204" pitchFamily="34" charset="0"/>
                <a:cs typeface="Arial" panose="020B0604020202020204" pitchFamily="34" charset="0"/>
              </a:rPr>
              <a:t>. This prediction is important because successful landings directly reduce launch costs and improve mission reliability. Through this project, various data science techniques such as </a:t>
            </a:r>
            <a:r>
              <a:rPr lang="en-US" sz="2600" b="1" dirty="0">
                <a:solidFill>
                  <a:schemeClr val="tx1"/>
                </a:solidFill>
                <a:latin typeface="Arial" panose="020B0604020202020204" pitchFamily="34" charset="0"/>
                <a:cs typeface="Arial" panose="020B0604020202020204" pitchFamily="34" charset="0"/>
              </a:rPr>
              <a:t>data collection, data wrangling, exploratory data analysis (EDA), machine learning modeling, and visual analytics</a:t>
            </a:r>
            <a:r>
              <a:rPr lang="en-US" sz="2600" dirty="0">
                <a:solidFill>
                  <a:schemeClr val="tx1"/>
                </a:solidFill>
                <a:latin typeface="Arial" panose="020B0604020202020204" pitchFamily="34" charset="0"/>
                <a:cs typeface="Arial" panose="020B0604020202020204" pitchFamily="34" charset="0"/>
              </a:rPr>
              <a:t> are applied to create insights and build predictive models.</a:t>
            </a:r>
          </a:p>
          <a:p>
            <a:pPr marL="0" indent="0">
              <a:lnSpc>
                <a:spcPct val="120000"/>
              </a:lnSpc>
              <a:buNone/>
            </a:pPr>
            <a:endParaRPr lang="en-US" sz="21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q"/>
            </a:pPr>
            <a:r>
              <a:rPr lang="en-US" sz="2600" dirty="0">
                <a:solidFill>
                  <a:schemeClr val="accent3">
                    <a:lumMod val="25000"/>
                  </a:schemeClr>
                </a:solidFill>
                <a:latin typeface="Arial" panose="020B0604020202020204" pitchFamily="34" charset="0"/>
                <a:cs typeface="Arial" panose="020B0604020202020204" pitchFamily="34" charset="0"/>
              </a:rPr>
              <a:t> </a:t>
            </a:r>
            <a:r>
              <a:rPr lang="en-US" sz="2900" b="1" dirty="0">
                <a:solidFill>
                  <a:schemeClr val="accent3">
                    <a:lumMod val="25000"/>
                  </a:schemeClr>
                </a:solidFill>
                <a:latin typeface="Arial" panose="020B0604020202020204" pitchFamily="34" charset="0"/>
                <a:cs typeface="Arial" panose="020B0604020202020204" pitchFamily="34" charset="0"/>
              </a:rPr>
              <a:t>Problems you want to find answers</a:t>
            </a:r>
          </a:p>
          <a:p>
            <a:pPr>
              <a:buFont typeface="Wingdings" panose="05000000000000000000" pitchFamily="2" charset="2"/>
              <a:buChar char="Ø"/>
            </a:pPr>
            <a:r>
              <a:rPr lang="en-US" sz="2300" dirty="0">
                <a:solidFill>
                  <a:schemeClr val="accent3">
                    <a:lumMod val="25000"/>
                  </a:schemeClr>
                </a:solidFill>
                <a:latin typeface="Arial" panose="020B0604020202020204" pitchFamily="34" charset="0"/>
                <a:cs typeface="Arial" panose="020B0604020202020204" pitchFamily="34" charset="0"/>
              </a:rPr>
              <a:t> </a:t>
            </a:r>
            <a:r>
              <a:rPr lang="en-US" sz="2600" dirty="0">
                <a:solidFill>
                  <a:schemeClr val="accent3">
                    <a:lumMod val="25000"/>
                  </a:schemeClr>
                </a:solidFill>
                <a:latin typeface="Arial" panose="020B0604020202020204" pitchFamily="34" charset="0"/>
                <a:cs typeface="Arial" panose="020B0604020202020204" pitchFamily="34" charset="0"/>
              </a:rPr>
              <a:t>Which factors influence the success or failure of the Falcon 9 first-stage landing?</a:t>
            </a:r>
          </a:p>
          <a:p>
            <a:pPr>
              <a:buFont typeface="Wingdings" panose="05000000000000000000" pitchFamily="2" charset="2"/>
              <a:buChar char="Ø"/>
            </a:pPr>
            <a:r>
              <a:rPr lang="en-US" sz="2600" dirty="0">
                <a:solidFill>
                  <a:schemeClr val="accent3">
                    <a:lumMod val="25000"/>
                  </a:schemeClr>
                </a:solidFill>
                <a:latin typeface="Arial" panose="020B0604020202020204" pitchFamily="34" charset="0"/>
                <a:cs typeface="Arial" panose="020B0604020202020204" pitchFamily="34" charset="0"/>
              </a:rPr>
              <a:t> Accurately predicting whether a Falcon launch will result in a successful landing?</a:t>
            </a:r>
          </a:p>
          <a:p>
            <a:pPr>
              <a:buFont typeface="Wingdings" panose="05000000000000000000" pitchFamily="2" charset="2"/>
              <a:buChar char="Ø"/>
            </a:pPr>
            <a:r>
              <a:rPr lang="en-US" sz="2600" dirty="0">
                <a:solidFill>
                  <a:srgbClr val="292929"/>
                </a:solidFill>
                <a:latin typeface="Arial" panose="020B0604020202020204" pitchFamily="34" charset="0"/>
                <a:cs typeface="Arial" panose="020B0604020202020204" pitchFamily="34" charset="0"/>
              </a:rPr>
              <a:t> Which</a:t>
            </a:r>
            <a:r>
              <a:rPr lang="en-US" sz="2600" spc="-70" dirty="0">
                <a:solidFill>
                  <a:srgbClr val="292929"/>
                </a:solidFill>
                <a:latin typeface="Arial" panose="020B0604020202020204" pitchFamily="34" charset="0"/>
                <a:cs typeface="Arial" panose="020B0604020202020204" pitchFamily="34" charset="0"/>
              </a:rPr>
              <a:t> </a:t>
            </a:r>
            <a:r>
              <a:rPr lang="en-US" sz="2600" dirty="0">
                <a:solidFill>
                  <a:srgbClr val="292929"/>
                </a:solidFill>
                <a:latin typeface="Arial" panose="020B0604020202020204" pitchFamily="34" charset="0"/>
                <a:cs typeface="Arial" panose="020B0604020202020204" pitchFamily="34" charset="0"/>
              </a:rPr>
              <a:t>machine</a:t>
            </a:r>
            <a:r>
              <a:rPr lang="en-US" sz="2600" spc="-85" dirty="0">
                <a:solidFill>
                  <a:srgbClr val="292929"/>
                </a:solidFill>
                <a:latin typeface="Arial" panose="020B0604020202020204" pitchFamily="34" charset="0"/>
                <a:cs typeface="Arial" panose="020B0604020202020204" pitchFamily="34" charset="0"/>
              </a:rPr>
              <a:t> </a:t>
            </a:r>
            <a:r>
              <a:rPr lang="en-US" sz="2600" dirty="0">
                <a:solidFill>
                  <a:srgbClr val="292929"/>
                </a:solidFill>
                <a:latin typeface="Arial" panose="020B0604020202020204" pitchFamily="34" charset="0"/>
                <a:cs typeface="Arial" panose="020B0604020202020204" pitchFamily="34" charset="0"/>
              </a:rPr>
              <a:t>learning</a:t>
            </a:r>
            <a:r>
              <a:rPr lang="en-US" sz="2600" spc="-35" dirty="0">
                <a:solidFill>
                  <a:srgbClr val="292929"/>
                </a:solidFill>
                <a:latin typeface="Arial" panose="020B0604020202020204" pitchFamily="34" charset="0"/>
                <a:cs typeface="Arial" panose="020B0604020202020204" pitchFamily="34" charset="0"/>
              </a:rPr>
              <a:t> </a:t>
            </a:r>
            <a:r>
              <a:rPr lang="en-US" sz="2600" dirty="0">
                <a:solidFill>
                  <a:srgbClr val="292929"/>
                </a:solidFill>
                <a:latin typeface="Arial" panose="020B0604020202020204" pitchFamily="34" charset="0"/>
                <a:cs typeface="Arial" panose="020B0604020202020204" pitchFamily="34" charset="0"/>
              </a:rPr>
              <a:t>model</a:t>
            </a:r>
            <a:r>
              <a:rPr lang="en-US" sz="2600" spc="-70" dirty="0">
                <a:solidFill>
                  <a:srgbClr val="292929"/>
                </a:solidFill>
                <a:latin typeface="Arial" panose="020B0604020202020204" pitchFamily="34" charset="0"/>
                <a:cs typeface="Arial" panose="020B0604020202020204" pitchFamily="34" charset="0"/>
              </a:rPr>
              <a:t> </a:t>
            </a:r>
            <a:r>
              <a:rPr lang="en-US" sz="2600" dirty="0">
                <a:solidFill>
                  <a:srgbClr val="292929"/>
                </a:solidFill>
                <a:latin typeface="Arial" panose="020B0604020202020204" pitchFamily="34" charset="0"/>
                <a:cs typeface="Arial" panose="020B0604020202020204" pitchFamily="34" charset="0"/>
              </a:rPr>
              <a:t>performs</a:t>
            </a:r>
            <a:r>
              <a:rPr lang="en-US" sz="2600" spc="-25" dirty="0">
                <a:solidFill>
                  <a:srgbClr val="292929"/>
                </a:solidFill>
                <a:latin typeface="Arial" panose="020B0604020202020204" pitchFamily="34" charset="0"/>
                <a:cs typeface="Arial" panose="020B0604020202020204" pitchFamily="34" charset="0"/>
              </a:rPr>
              <a:t> </a:t>
            </a:r>
            <a:r>
              <a:rPr lang="en-US" sz="2600" dirty="0">
                <a:solidFill>
                  <a:srgbClr val="292929"/>
                </a:solidFill>
                <a:latin typeface="Arial" panose="020B0604020202020204" pitchFamily="34" charset="0"/>
                <a:cs typeface="Arial" panose="020B0604020202020204" pitchFamily="34" charset="0"/>
              </a:rPr>
              <a:t>best</a:t>
            </a:r>
            <a:r>
              <a:rPr lang="en-US" sz="2600" spc="-60" dirty="0">
                <a:solidFill>
                  <a:srgbClr val="292929"/>
                </a:solidFill>
                <a:latin typeface="Arial" panose="020B0604020202020204" pitchFamily="34" charset="0"/>
                <a:cs typeface="Arial" panose="020B0604020202020204" pitchFamily="34" charset="0"/>
              </a:rPr>
              <a:t> </a:t>
            </a:r>
            <a:r>
              <a:rPr lang="en-US" sz="2600" dirty="0">
                <a:solidFill>
                  <a:srgbClr val="292929"/>
                </a:solidFill>
                <a:latin typeface="Arial" panose="020B0604020202020204" pitchFamily="34" charset="0"/>
                <a:cs typeface="Arial" panose="020B0604020202020204" pitchFamily="34" charset="0"/>
              </a:rPr>
              <a:t>in</a:t>
            </a:r>
            <a:r>
              <a:rPr lang="en-US" sz="2600" spc="-70" dirty="0">
                <a:solidFill>
                  <a:srgbClr val="292929"/>
                </a:solidFill>
                <a:latin typeface="Arial" panose="020B0604020202020204" pitchFamily="34" charset="0"/>
                <a:cs typeface="Arial" panose="020B0604020202020204" pitchFamily="34" charset="0"/>
              </a:rPr>
              <a:t> </a:t>
            </a:r>
            <a:r>
              <a:rPr lang="en-US" sz="2600" dirty="0">
                <a:solidFill>
                  <a:srgbClr val="292929"/>
                </a:solidFill>
                <a:latin typeface="Arial" panose="020B0604020202020204" pitchFamily="34" charset="0"/>
                <a:cs typeface="Arial" panose="020B0604020202020204" pitchFamily="34" charset="0"/>
              </a:rPr>
              <a:t>predicting</a:t>
            </a:r>
            <a:r>
              <a:rPr lang="en-US" sz="2600" spc="-35" dirty="0">
                <a:solidFill>
                  <a:srgbClr val="292929"/>
                </a:solidFill>
                <a:latin typeface="Arial" panose="020B0604020202020204" pitchFamily="34" charset="0"/>
                <a:cs typeface="Arial" panose="020B0604020202020204" pitchFamily="34" charset="0"/>
              </a:rPr>
              <a:t> </a:t>
            </a:r>
            <a:r>
              <a:rPr lang="en-US" sz="2600" dirty="0">
                <a:solidFill>
                  <a:srgbClr val="292929"/>
                </a:solidFill>
                <a:latin typeface="Arial" panose="020B0604020202020204" pitchFamily="34" charset="0"/>
                <a:cs typeface="Arial" panose="020B0604020202020204" pitchFamily="34" charset="0"/>
              </a:rPr>
              <a:t>the</a:t>
            </a:r>
            <a:r>
              <a:rPr lang="en-US" sz="2600" spc="-85" dirty="0">
                <a:solidFill>
                  <a:srgbClr val="292929"/>
                </a:solidFill>
                <a:latin typeface="Arial" panose="020B0604020202020204" pitchFamily="34" charset="0"/>
                <a:cs typeface="Arial" panose="020B0604020202020204" pitchFamily="34" charset="0"/>
              </a:rPr>
              <a:t> </a:t>
            </a:r>
            <a:r>
              <a:rPr lang="en-US" sz="2600" dirty="0">
                <a:solidFill>
                  <a:srgbClr val="292929"/>
                </a:solidFill>
                <a:latin typeface="Arial" panose="020B0604020202020204" pitchFamily="34" charset="0"/>
                <a:cs typeface="Arial" panose="020B0604020202020204" pitchFamily="34" charset="0"/>
              </a:rPr>
              <a:t>landing</a:t>
            </a:r>
            <a:r>
              <a:rPr lang="en-US" sz="2600" spc="-35" dirty="0">
                <a:solidFill>
                  <a:srgbClr val="292929"/>
                </a:solidFill>
                <a:latin typeface="Arial" panose="020B0604020202020204" pitchFamily="34" charset="0"/>
                <a:cs typeface="Arial" panose="020B0604020202020204" pitchFamily="34" charset="0"/>
              </a:rPr>
              <a:t> </a:t>
            </a:r>
            <a:r>
              <a:rPr lang="en-US" sz="2600" spc="-10" dirty="0">
                <a:solidFill>
                  <a:srgbClr val="292929"/>
                </a:solidFill>
                <a:latin typeface="Arial" panose="020B0604020202020204" pitchFamily="34" charset="0"/>
                <a:cs typeface="Arial" panose="020B0604020202020204" pitchFamily="34" charset="0"/>
              </a:rPr>
              <a:t>success?</a:t>
            </a:r>
            <a:endParaRPr lang="en-US" sz="26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600" dirty="0">
              <a:solidFill>
                <a:schemeClr val="accent3">
                  <a:lumMod val="25000"/>
                </a:schemeClr>
              </a:solidFill>
              <a:latin typeface="Arial" panose="020B0604020202020204" pitchFamily="34" charset="0"/>
              <a:cs typeface="Arial" panose="020B0604020202020204" pitchFamily="34" charset="0"/>
            </a:endParaRPr>
          </a:p>
          <a:p>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6" name="Picture 5">
            <a:extLst>
              <a:ext uri="{FF2B5EF4-FFF2-40B4-BE49-F238E27FC236}">
                <a16:creationId xmlns:a16="http://schemas.microsoft.com/office/drawing/2014/main" id="{F85DEEAB-A3DD-2070-E2BE-1A4D304E0D84}"/>
              </a:ext>
            </a:extLst>
          </p:cNvPr>
          <p:cNvPicPr>
            <a:picLocks noChangeAspect="1"/>
          </p:cNvPicPr>
          <p:nvPr/>
        </p:nvPicPr>
        <p:blipFill>
          <a:blip r:embed="rId4"/>
          <a:stretch>
            <a:fillRect/>
          </a:stretch>
        </p:blipFill>
        <p:spPr>
          <a:xfrm>
            <a:off x="5945957" y="1347092"/>
            <a:ext cx="6016658" cy="4582368"/>
          </a:xfrm>
          <a:prstGeom prst="rect">
            <a:avLst/>
          </a:prstGeom>
        </p:spPr>
      </p:pic>
      <p:sp>
        <p:nvSpPr>
          <p:cNvPr id="8" name="TextBox 7">
            <a:extLst>
              <a:ext uri="{FF2B5EF4-FFF2-40B4-BE49-F238E27FC236}">
                <a16:creationId xmlns:a16="http://schemas.microsoft.com/office/drawing/2014/main" id="{83B99C05-D2E4-2F9E-8E46-344AF4000D8C}"/>
              </a:ext>
            </a:extLst>
          </p:cNvPr>
          <p:cNvSpPr txBox="1"/>
          <p:nvPr/>
        </p:nvSpPr>
        <p:spPr>
          <a:xfrm>
            <a:off x="229386" y="1347092"/>
            <a:ext cx="6094428" cy="1569660"/>
          </a:xfrm>
          <a:prstGeom prst="rect">
            <a:avLst/>
          </a:prstGeom>
          <a:noFill/>
        </p:spPr>
        <p:txBody>
          <a:bodyPr wrap="square">
            <a:spAutoFit/>
          </a:bodyPr>
          <a:lstStyle/>
          <a:p>
            <a:pPr>
              <a:buNone/>
            </a:pPr>
            <a:r>
              <a:rPr lang="en-IN" sz="1600" b="1" dirty="0"/>
              <a:t>Launch Sites Shown on the Map</a:t>
            </a:r>
          </a:p>
          <a:p>
            <a:pPr>
              <a:buFont typeface="Arial" panose="020B0604020202020204" pitchFamily="34" charset="0"/>
              <a:buChar char="•"/>
            </a:pPr>
            <a:r>
              <a:rPr lang="en-IN" sz="1600" b="1" dirty="0"/>
              <a:t>VAFB SLC-4E</a:t>
            </a:r>
            <a:r>
              <a:rPr lang="en-IN" sz="1600" dirty="0"/>
              <a:t> – Vandenberg Space Force Base, California</a:t>
            </a:r>
          </a:p>
          <a:p>
            <a:pPr>
              <a:buFont typeface="Arial" panose="020B0604020202020204" pitchFamily="34" charset="0"/>
              <a:buChar char="•"/>
            </a:pPr>
            <a:r>
              <a:rPr lang="en-IN" sz="1600" b="1" dirty="0"/>
              <a:t>CCAFS SLC-40</a:t>
            </a:r>
            <a:r>
              <a:rPr lang="en-IN" sz="1600" dirty="0"/>
              <a:t> – Cape Canaveral Space Force Station, Florida</a:t>
            </a:r>
          </a:p>
          <a:p>
            <a:pPr>
              <a:buFont typeface="Arial" panose="020B0604020202020204" pitchFamily="34" charset="0"/>
              <a:buChar char="•"/>
            </a:pPr>
            <a:r>
              <a:rPr lang="en-IN" sz="1600" b="1" dirty="0"/>
              <a:t>KSC LC-39A</a:t>
            </a:r>
            <a:r>
              <a:rPr lang="en-IN" sz="1600" dirty="0"/>
              <a:t> – Kennedy Space Center, Florida</a:t>
            </a:r>
          </a:p>
          <a:p>
            <a:pPr>
              <a:buFont typeface="Arial" panose="020B0604020202020204" pitchFamily="34" charset="0"/>
              <a:buChar char="•"/>
            </a:pPr>
            <a:r>
              <a:rPr lang="en-IN" sz="1600" b="1" dirty="0"/>
              <a:t>NASA Johnson Space Center (JSC)</a:t>
            </a:r>
            <a:r>
              <a:rPr lang="en-IN" sz="1600" dirty="0"/>
              <a:t> – Houston, Texas (reference location)</a:t>
            </a:r>
          </a:p>
        </p:txBody>
      </p:sp>
      <p:sp>
        <p:nvSpPr>
          <p:cNvPr id="10" name="TextBox 9">
            <a:extLst>
              <a:ext uri="{FF2B5EF4-FFF2-40B4-BE49-F238E27FC236}">
                <a16:creationId xmlns:a16="http://schemas.microsoft.com/office/drawing/2014/main" id="{9A1917BA-997E-4408-4BAF-50E1FC86ACB1}"/>
              </a:ext>
            </a:extLst>
          </p:cNvPr>
          <p:cNvSpPr txBox="1"/>
          <p:nvPr/>
        </p:nvSpPr>
        <p:spPr>
          <a:xfrm>
            <a:off x="229385" y="2916753"/>
            <a:ext cx="5716571" cy="3323987"/>
          </a:xfrm>
          <a:prstGeom prst="rect">
            <a:avLst/>
          </a:prstGeom>
          <a:noFill/>
        </p:spPr>
        <p:txBody>
          <a:bodyPr wrap="square">
            <a:spAutoFit/>
          </a:bodyPr>
          <a:lstStyle/>
          <a:p>
            <a:pPr>
              <a:buNone/>
            </a:pPr>
            <a:r>
              <a:rPr lang="en-US" sz="1400" b="1" dirty="0"/>
              <a:t>Key Observations &amp; Findings</a:t>
            </a:r>
          </a:p>
          <a:p>
            <a:pPr>
              <a:buFont typeface="+mj-lt"/>
              <a:buAutoNum type="arabicPeriod"/>
            </a:pPr>
            <a:r>
              <a:rPr lang="en-US" sz="1400" b="1" dirty="0"/>
              <a:t>Coastal Location Strategy</a:t>
            </a:r>
            <a:br>
              <a:rPr lang="en-US" sz="1400" dirty="0"/>
            </a:br>
            <a:r>
              <a:rPr lang="en-US" sz="1400" dirty="0"/>
              <a:t>Most launch sites are positioned along the U.S. coastline (California and Florida), minimizing risks from launch debris and allowing safe rocket trajectories over the ocean.</a:t>
            </a:r>
          </a:p>
          <a:p>
            <a:pPr>
              <a:buFont typeface="+mj-lt"/>
              <a:buAutoNum type="arabicPeriod"/>
            </a:pPr>
            <a:r>
              <a:rPr lang="en-US" sz="1400" b="1" dirty="0"/>
              <a:t>Eastern vs Western Coverage</a:t>
            </a:r>
            <a:br>
              <a:rPr lang="en-US" sz="1400" dirty="0"/>
            </a:br>
            <a:r>
              <a:rPr lang="en-US" sz="1400" dirty="0"/>
              <a:t>SpaceX has launch capabilities on both U.S. coasts:</a:t>
            </a:r>
          </a:p>
          <a:p>
            <a:pPr marL="742950" lvl="1" indent="-285750">
              <a:buFont typeface="+mj-lt"/>
              <a:buAutoNum type="arabicPeriod"/>
            </a:pPr>
            <a:r>
              <a:rPr lang="en-US" sz="1400" b="1" dirty="0"/>
              <a:t>West Coast</a:t>
            </a:r>
            <a:r>
              <a:rPr lang="en-US" sz="1400" dirty="0"/>
              <a:t>: Polar and sun-synchronous orbits (Vandenberg).</a:t>
            </a:r>
          </a:p>
          <a:p>
            <a:pPr marL="742950" lvl="1" indent="-285750">
              <a:buFont typeface="+mj-lt"/>
              <a:buAutoNum type="arabicPeriod"/>
            </a:pPr>
            <a:r>
              <a:rPr lang="en-US" sz="1400" b="1" dirty="0"/>
              <a:t>East Coast</a:t>
            </a:r>
            <a:r>
              <a:rPr lang="en-US" sz="1400" dirty="0"/>
              <a:t>: Equatorial and geostationary orbits (Florida).</a:t>
            </a:r>
          </a:p>
          <a:p>
            <a:pPr>
              <a:buFont typeface="+mj-lt"/>
              <a:buAutoNum type="arabicPeriod"/>
            </a:pPr>
            <a:r>
              <a:rPr lang="en-US" sz="1400" b="1" dirty="0"/>
              <a:t>Proximity to NASA JSC</a:t>
            </a:r>
            <a:br>
              <a:rPr lang="en-US" sz="1400" dirty="0"/>
            </a:br>
            <a:r>
              <a:rPr lang="en-US" sz="1400" dirty="0"/>
              <a:t>The map also shows NASA’s Johnson Space Center in Texas to provide spatial context for control and coordination with NASA’s operations.</a:t>
            </a:r>
          </a:p>
          <a:p>
            <a:pPr>
              <a:buFont typeface="+mj-lt"/>
              <a:buAutoNum type="arabicPeriod"/>
            </a:pPr>
            <a:r>
              <a:rPr lang="en-US" sz="1400" b="1" dirty="0"/>
              <a:t>Clustering in Florida</a:t>
            </a:r>
            <a:br>
              <a:rPr lang="en-US" sz="1400" dirty="0"/>
            </a:br>
            <a:r>
              <a:rPr lang="en-US" sz="1400" dirty="0"/>
              <a:t>Two major launch pads (CCAFS SLC-40 and KSC LC-39A) are clustered in Florida, showing its importance as SpaceX’s primary launch hub.</a:t>
            </a:r>
          </a:p>
        </p:txBody>
      </p:sp>
      <p:sp>
        <p:nvSpPr>
          <p:cNvPr id="12" name="TextBox 11">
            <a:extLst>
              <a:ext uri="{FF2B5EF4-FFF2-40B4-BE49-F238E27FC236}">
                <a16:creationId xmlns:a16="http://schemas.microsoft.com/office/drawing/2014/main" id="{2811DC4D-9401-B462-8324-3414CC712F26}"/>
              </a:ext>
            </a:extLst>
          </p:cNvPr>
          <p:cNvSpPr txBox="1"/>
          <p:nvPr/>
        </p:nvSpPr>
        <p:spPr>
          <a:xfrm>
            <a:off x="775046" y="562262"/>
            <a:ext cx="10433424" cy="523220"/>
          </a:xfrm>
          <a:prstGeom prst="rect">
            <a:avLst/>
          </a:prstGeom>
          <a:noFill/>
        </p:spPr>
        <p:txBody>
          <a:bodyPr wrap="square">
            <a:spAutoFit/>
          </a:bodyPr>
          <a:lstStyle/>
          <a:p>
            <a:r>
              <a:rPr lang="en-US" sz="2800" dirty="0">
                <a:solidFill>
                  <a:srgbClr val="0B49CB"/>
                </a:solidFill>
                <a:latin typeface="Abadi" panose="020B0604020104020204" pitchFamily="34" charset="0"/>
              </a:rPr>
              <a:t>Geographical Distribution of SpaceX Launch Sites (Folium Map)</a:t>
            </a:r>
            <a:endParaRPr lang="en-IN" sz="2800" dirty="0">
              <a:solidFill>
                <a:srgbClr val="0B49CB"/>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Mapping Launch Success And Failure Outcome</a:t>
            </a:r>
          </a:p>
        </p:txBody>
      </p:sp>
      <p:sp>
        <p:nvSpPr>
          <p:cNvPr id="7" name="TextBox 6">
            <a:extLst>
              <a:ext uri="{FF2B5EF4-FFF2-40B4-BE49-F238E27FC236}">
                <a16:creationId xmlns:a16="http://schemas.microsoft.com/office/drawing/2014/main" id="{08A26219-0CD6-6855-218B-722040AF86C5}"/>
              </a:ext>
            </a:extLst>
          </p:cNvPr>
          <p:cNvSpPr txBox="1"/>
          <p:nvPr/>
        </p:nvSpPr>
        <p:spPr>
          <a:xfrm>
            <a:off x="770011" y="1802952"/>
            <a:ext cx="4612694" cy="4204356"/>
          </a:xfrm>
          <a:prstGeom prst="rect">
            <a:avLst/>
          </a:prstGeom>
          <a:noFill/>
        </p:spPr>
        <p:txBody>
          <a:bodyPr wrap="square">
            <a:spAutoFit/>
          </a:bodyPr>
          <a:lstStyle/>
          <a:p>
            <a:pPr>
              <a:lnSpc>
                <a:spcPct val="150000"/>
              </a:lnSpc>
            </a:pPr>
            <a:r>
              <a:rPr lang="en-US" b="1" dirty="0"/>
              <a:t>Brief Explanation:</a:t>
            </a:r>
            <a:br>
              <a:rPr lang="en-US" dirty="0"/>
            </a:br>
            <a:r>
              <a:rPr lang="en-US" dirty="0"/>
              <a:t>This map visualizes all SpaceX launch records by marking each launch location with color-coded markers. Green markers represent successful launches (class = 1), while red markers indicate failed launches (class = 0). Marker clustering is used to manage overlapping launches occurring at the same site, making the map clearer and easier to interpret.</a:t>
            </a:r>
            <a:endParaRPr lang="en-IN" dirty="0"/>
          </a:p>
        </p:txBody>
      </p:sp>
      <p:pic>
        <p:nvPicPr>
          <p:cNvPr id="10" name="Picture 9">
            <a:extLst>
              <a:ext uri="{FF2B5EF4-FFF2-40B4-BE49-F238E27FC236}">
                <a16:creationId xmlns:a16="http://schemas.microsoft.com/office/drawing/2014/main" id="{404F6B89-6ADD-E249-66D1-694A40C92D43}"/>
              </a:ext>
            </a:extLst>
          </p:cNvPr>
          <p:cNvPicPr>
            <a:picLocks noChangeAspect="1"/>
          </p:cNvPicPr>
          <p:nvPr/>
        </p:nvPicPr>
        <p:blipFill>
          <a:blip r:embed="rId3"/>
          <a:stretch>
            <a:fillRect/>
          </a:stretch>
        </p:blipFill>
        <p:spPr>
          <a:xfrm>
            <a:off x="5382705" y="1614714"/>
            <a:ext cx="6473072" cy="43241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Analysis using Folium Mapping</a:t>
            </a:r>
          </a:p>
        </p:txBody>
      </p:sp>
      <p:sp>
        <p:nvSpPr>
          <p:cNvPr id="4" name="TextBox 3">
            <a:extLst>
              <a:ext uri="{FF2B5EF4-FFF2-40B4-BE49-F238E27FC236}">
                <a16:creationId xmlns:a16="http://schemas.microsoft.com/office/drawing/2014/main" id="{2201A635-DE03-1838-545D-CD6EB5DA837B}"/>
              </a:ext>
            </a:extLst>
          </p:cNvPr>
          <p:cNvSpPr txBox="1"/>
          <p:nvPr/>
        </p:nvSpPr>
        <p:spPr>
          <a:xfrm>
            <a:off x="770011" y="1368722"/>
            <a:ext cx="4852447" cy="4532266"/>
          </a:xfrm>
          <a:prstGeom prst="rect">
            <a:avLst/>
          </a:prstGeom>
          <a:noFill/>
        </p:spPr>
        <p:txBody>
          <a:bodyPr wrap="square">
            <a:spAutoFit/>
          </a:bodyPr>
          <a:lstStyle/>
          <a:p>
            <a:pPr>
              <a:lnSpc>
                <a:spcPct val="150000"/>
              </a:lnSpc>
              <a:buNone/>
            </a:pPr>
            <a:r>
              <a:rPr lang="en-US" b="1" dirty="0"/>
              <a:t>Explanation:</a:t>
            </a:r>
          </a:p>
          <a:p>
            <a:pPr>
              <a:lnSpc>
                <a:spcPct val="150000"/>
              </a:lnSpc>
              <a:buNone/>
            </a:pPr>
            <a:r>
              <a:rPr lang="en-US" sz="1600" dirty="0"/>
              <a:t>This visualization shows the selected SpaceX launch site and its nearest </a:t>
            </a:r>
            <a:r>
              <a:rPr lang="en-US" sz="1600" b="1" dirty="0"/>
              <a:t>highway</a:t>
            </a:r>
            <a:r>
              <a:rPr lang="en-US" sz="1600" dirty="0"/>
              <a:t>, </a:t>
            </a:r>
            <a:r>
              <a:rPr lang="en-US" sz="1600" b="1" dirty="0"/>
              <a:t>railroad</a:t>
            </a:r>
            <a:r>
              <a:rPr lang="en-US" sz="1600" dirty="0"/>
              <a:t>, and </a:t>
            </a:r>
            <a:r>
              <a:rPr lang="en-US" sz="1600" b="1" dirty="0"/>
              <a:t>city</a:t>
            </a:r>
            <a:r>
              <a:rPr lang="en-US" sz="1600" dirty="0"/>
              <a:t>, with the distances calculated using geographic coordinates. Each proximity point is marked on the map, and a connecting line is drawn from the launch site to help understand accessibility, logistics, and safety considerations. The distances (0.58 km to highway, 1.28 km to railroad, and 51.43 km to the nearest city) are displayed directly on the map using custom Folium markers. This analysis helps evaluate how well the launch site is connected to essential transportation and urban infrastructure.</a:t>
            </a:r>
          </a:p>
        </p:txBody>
      </p:sp>
      <p:pic>
        <p:nvPicPr>
          <p:cNvPr id="7" name="Picture 6">
            <a:extLst>
              <a:ext uri="{FF2B5EF4-FFF2-40B4-BE49-F238E27FC236}">
                <a16:creationId xmlns:a16="http://schemas.microsoft.com/office/drawing/2014/main" id="{85BE544D-39A7-E90B-5A31-657444BB3EDE}"/>
              </a:ext>
            </a:extLst>
          </p:cNvPr>
          <p:cNvPicPr>
            <a:picLocks noChangeAspect="1"/>
          </p:cNvPicPr>
          <p:nvPr/>
        </p:nvPicPr>
        <p:blipFill>
          <a:blip r:embed="rId3"/>
          <a:stretch>
            <a:fillRect/>
          </a:stretch>
        </p:blipFill>
        <p:spPr>
          <a:xfrm>
            <a:off x="5693788" y="1461155"/>
            <a:ext cx="6319047" cy="456441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Successful Launches Across SpaceX Sites</a:t>
            </a:r>
          </a:p>
        </p:txBody>
      </p:sp>
      <p:pic>
        <p:nvPicPr>
          <p:cNvPr id="4" name="Picture 3">
            <a:extLst>
              <a:ext uri="{FF2B5EF4-FFF2-40B4-BE49-F238E27FC236}">
                <a16:creationId xmlns:a16="http://schemas.microsoft.com/office/drawing/2014/main" id="{106BF450-3314-E74B-3826-4255D4387A94}"/>
              </a:ext>
            </a:extLst>
          </p:cNvPr>
          <p:cNvPicPr>
            <a:picLocks noChangeAspect="1"/>
          </p:cNvPicPr>
          <p:nvPr/>
        </p:nvPicPr>
        <p:blipFill>
          <a:blip r:embed="rId3"/>
          <a:stretch>
            <a:fillRect/>
          </a:stretch>
        </p:blipFill>
        <p:spPr>
          <a:xfrm>
            <a:off x="4578709" y="1529979"/>
            <a:ext cx="7468746" cy="3104714"/>
          </a:xfrm>
          <a:prstGeom prst="rect">
            <a:avLst/>
          </a:prstGeom>
        </p:spPr>
      </p:pic>
      <p:sp>
        <p:nvSpPr>
          <p:cNvPr id="10" name="TextBox 9">
            <a:extLst>
              <a:ext uri="{FF2B5EF4-FFF2-40B4-BE49-F238E27FC236}">
                <a16:creationId xmlns:a16="http://schemas.microsoft.com/office/drawing/2014/main" id="{E2C54C1C-DCBD-53BC-2BB8-9BD9FB14E556}"/>
              </a:ext>
            </a:extLst>
          </p:cNvPr>
          <p:cNvSpPr txBox="1"/>
          <p:nvPr/>
        </p:nvSpPr>
        <p:spPr>
          <a:xfrm>
            <a:off x="558538" y="1453440"/>
            <a:ext cx="3758938" cy="4801314"/>
          </a:xfrm>
          <a:prstGeom prst="rect">
            <a:avLst/>
          </a:prstGeom>
          <a:noFill/>
        </p:spPr>
        <p:txBody>
          <a:bodyPr wrap="square">
            <a:spAutoFit/>
          </a:bodyPr>
          <a:lstStyle/>
          <a:p>
            <a:pPr>
              <a:buNone/>
            </a:pPr>
            <a:r>
              <a:rPr lang="en-US" b="1" dirty="0"/>
              <a:t>Explanation:</a:t>
            </a:r>
          </a:p>
          <a:p>
            <a:pPr>
              <a:buNone/>
            </a:pPr>
            <a:r>
              <a:rPr lang="en-US" dirty="0"/>
              <a:t>This chart highlights how successful launches are distributed among the four major SpaceX launch sites. The pie chart shows that </a:t>
            </a:r>
            <a:r>
              <a:rPr lang="en-US" b="1" dirty="0"/>
              <a:t>KSC LC-39A</a:t>
            </a:r>
            <a:r>
              <a:rPr lang="en-US" dirty="0"/>
              <a:t> accounts for the largest share of successes at </a:t>
            </a:r>
            <a:r>
              <a:rPr lang="en-US" b="1" dirty="0"/>
              <a:t>41.7%</a:t>
            </a:r>
            <a:r>
              <a:rPr lang="en-US" dirty="0"/>
              <a:t>, making it the most reliable and frequently used site. </a:t>
            </a:r>
            <a:r>
              <a:rPr lang="en-US" b="1" dirty="0"/>
              <a:t>CCAFS LC-40</a:t>
            </a:r>
            <a:r>
              <a:rPr lang="en-US" dirty="0"/>
              <a:t> follows with </a:t>
            </a:r>
            <a:r>
              <a:rPr lang="en-US" b="1" dirty="0"/>
              <a:t>29.2%</a:t>
            </a:r>
            <a:r>
              <a:rPr lang="en-US" dirty="0"/>
              <a:t>, while </a:t>
            </a:r>
            <a:r>
              <a:rPr lang="en-US" b="1" dirty="0"/>
              <a:t>VAFB SLC-4E</a:t>
            </a:r>
            <a:r>
              <a:rPr lang="en-US" dirty="0"/>
              <a:t> and </a:t>
            </a:r>
            <a:r>
              <a:rPr lang="en-US" b="1" dirty="0"/>
              <a:t>CCAFS SLC-40</a:t>
            </a:r>
            <a:r>
              <a:rPr lang="en-US" dirty="0"/>
              <a:t> contribute </a:t>
            </a:r>
            <a:r>
              <a:rPr lang="en-US" b="1" dirty="0"/>
              <a:t>16.7%</a:t>
            </a:r>
            <a:r>
              <a:rPr lang="en-US" dirty="0"/>
              <a:t> and </a:t>
            </a:r>
            <a:r>
              <a:rPr lang="en-US" b="1" dirty="0"/>
              <a:t>12.5%</a:t>
            </a:r>
            <a:r>
              <a:rPr lang="en-US" dirty="0"/>
              <a:t> respectively.</a:t>
            </a:r>
          </a:p>
          <a:p>
            <a:pPr>
              <a:buNone/>
            </a:pPr>
            <a:r>
              <a:rPr lang="en-US" dirty="0"/>
              <a:t>Overall, the visualization provides a clear overview of which launch sites have been most successful historically, helping identify SpaceX’s key operational hubs.</a:t>
            </a: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Failure Breakdown for the Most Reliable Launch (KSC LC-39A) </a:t>
            </a:r>
          </a:p>
        </p:txBody>
      </p:sp>
      <p:pic>
        <p:nvPicPr>
          <p:cNvPr id="7" name="Picture 6">
            <a:extLst>
              <a:ext uri="{FF2B5EF4-FFF2-40B4-BE49-F238E27FC236}">
                <a16:creationId xmlns:a16="http://schemas.microsoft.com/office/drawing/2014/main" id="{8D89D723-12CF-7DCF-9481-1CEC7A4AD65E}"/>
              </a:ext>
            </a:extLst>
          </p:cNvPr>
          <p:cNvPicPr>
            <a:picLocks noChangeAspect="1"/>
          </p:cNvPicPr>
          <p:nvPr/>
        </p:nvPicPr>
        <p:blipFill>
          <a:blip r:embed="rId3"/>
          <a:stretch>
            <a:fillRect/>
          </a:stretch>
        </p:blipFill>
        <p:spPr>
          <a:xfrm>
            <a:off x="4760536" y="1453440"/>
            <a:ext cx="7506877" cy="3094011"/>
          </a:xfrm>
          <a:prstGeom prst="rect">
            <a:avLst/>
          </a:prstGeom>
        </p:spPr>
      </p:pic>
      <p:sp>
        <p:nvSpPr>
          <p:cNvPr id="10" name="TextBox 9">
            <a:extLst>
              <a:ext uri="{FF2B5EF4-FFF2-40B4-BE49-F238E27FC236}">
                <a16:creationId xmlns:a16="http://schemas.microsoft.com/office/drawing/2014/main" id="{5095B000-9277-B049-5CE1-098BACBCE5AA}"/>
              </a:ext>
            </a:extLst>
          </p:cNvPr>
          <p:cNvSpPr txBox="1"/>
          <p:nvPr/>
        </p:nvSpPr>
        <p:spPr>
          <a:xfrm>
            <a:off x="770011" y="1453440"/>
            <a:ext cx="3641733" cy="4524315"/>
          </a:xfrm>
          <a:prstGeom prst="rect">
            <a:avLst/>
          </a:prstGeom>
          <a:noFill/>
        </p:spPr>
        <p:txBody>
          <a:bodyPr wrap="square">
            <a:spAutoFit/>
          </a:bodyPr>
          <a:lstStyle/>
          <a:p>
            <a:pPr>
              <a:buNone/>
            </a:pPr>
            <a:r>
              <a:rPr lang="en-US" b="1" dirty="0"/>
              <a:t>Explanation:</a:t>
            </a:r>
          </a:p>
          <a:p>
            <a:pPr>
              <a:buNone/>
            </a:pPr>
            <a:r>
              <a:rPr lang="en-US" dirty="0"/>
              <a:t>This pie chart illustrates the performance of </a:t>
            </a:r>
            <a:r>
              <a:rPr lang="en-US" b="1" dirty="0"/>
              <a:t>KSC LC-39A</a:t>
            </a:r>
            <a:r>
              <a:rPr lang="en-US" dirty="0"/>
              <a:t>, the launch site with the highest overall success ratio among all SpaceX sites. The chart shows that </a:t>
            </a:r>
            <a:r>
              <a:rPr lang="en-US" b="1" dirty="0"/>
              <a:t>76.9% of launches from this site were successful (Class 1)</a:t>
            </a:r>
            <a:r>
              <a:rPr lang="en-US" dirty="0"/>
              <a:t>, while </a:t>
            </a:r>
            <a:r>
              <a:rPr lang="en-US" b="1" dirty="0"/>
              <a:t>23.1% resulted in failure (Class 0)</a:t>
            </a:r>
            <a:r>
              <a:rPr lang="en-US" dirty="0"/>
              <a:t>.</a:t>
            </a:r>
          </a:p>
          <a:p>
            <a:pPr>
              <a:buNone/>
            </a:pPr>
            <a:r>
              <a:rPr lang="en-US" dirty="0"/>
              <a:t>The strong dominance of successful launches highlights LC-39A’s </a:t>
            </a:r>
            <a:r>
              <a:rPr lang="en-US" b="1" dirty="0"/>
              <a:t>operational reliability, stability, and effectiveness</a:t>
            </a:r>
            <a:r>
              <a:rPr lang="en-US" dirty="0"/>
              <a:t> as a primary launch facility. Its consistently high success percentage makes it a crucial site in SpaceX’s mission operations.</a:t>
            </a:r>
          </a:p>
        </p:txBody>
      </p:sp>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Relationship Between Payload Mass and Launch Outcome  </a:t>
            </a:r>
          </a:p>
        </p:txBody>
      </p:sp>
      <p:pic>
        <p:nvPicPr>
          <p:cNvPr id="7" name="Picture 6">
            <a:extLst>
              <a:ext uri="{FF2B5EF4-FFF2-40B4-BE49-F238E27FC236}">
                <a16:creationId xmlns:a16="http://schemas.microsoft.com/office/drawing/2014/main" id="{90850D28-093E-3CA4-F2C6-82418FEDF855}"/>
              </a:ext>
            </a:extLst>
          </p:cNvPr>
          <p:cNvPicPr>
            <a:picLocks noChangeAspect="1"/>
          </p:cNvPicPr>
          <p:nvPr/>
        </p:nvPicPr>
        <p:blipFill>
          <a:blip r:embed="rId3"/>
          <a:stretch>
            <a:fillRect/>
          </a:stretch>
        </p:blipFill>
        <p:spPr>
          <a:xfrm>
            <a:off x="3817854" y="1515502"/>
            <a:ext cx="8298757" cy="3581900"/>
          </a:xfrm>
          <a:prstGeom prst="rect">
            <a:avLst/>
          </a:prstGeom>
        </p:spPr>
      </p:pic>
      <p:sp>
        <p:nvSpPr>
          <p:cNvPr id="9" name="TextBox 8">
            <a:extLst>
              <a:ext uri="{FF2B5EF4-FFF2-40B4-BE49-F238E27FC236}">
                <a16:creationId xmlns:a16="http://schemas.microsoft.com/office/drawing/2014/main" id="{9FC194E0-F24E-9FCE-2156-2928871364B5}"/>
              </a:ext>
            </a:extLst>
          </p:cNvPr>
          <p:cNvSpPr txBox="1"/>
          <p:nvPr/>
        </p:nvSpPr>
        <p:spPr>
          <a:xfrm>
            <a:off x="407707" y="1399782"/>
            <a:ext cx="3410147" cy="5355312"/>
          </a:xfrm>
          <a:prstGeom prst="rect">
            <a:avLst/>
          </a:prstGeom>
          <a:noFill/>
        </p:spPr>
        <p:txBody>
          <a:bodyPr wrap="square">
            <a:spAutoFit/>
          </a:bodyPr>
          <a:lstStyle/>
          <a:p>
            <a:pPr>
              <a:buNone/>
            </a:pPr>
            <a:r>
              <a:rPr lang="en-US" b="1" dirty="0"/>
              <a:t>Explanation:</a:t>
            </a:r>
          </a:p>
          <a:p>
            <a:pPr>
              <a:buNone/>
            </a:pPr>
            <a:r>
              <a:rPr lang="en-US" dirty="0"/>
              <a:t>The scatter plot compares payload mass with launch outcomes across different booster versions. From the visualization, the </a:t>
            </a:r>
            <a:r>
              <a:rPr lang="en-US" b="1" dirty="0"/>
              <a:t>FT booster version shows a higher concentration of successful launches</a:t>
            </a:r>
            <a:r>
              <a:rPr lang="en-US" dirty="0"/>
              <a:t>, even at higher payload masses, indicating strong performance and reliability. In contrast, the </a:t>
            </a:r>
            <a:r>
              <a:rPr lang="en-US" b="1" dirty="0"/>
              <a:t>v1.1 booster version exhibits more failures</a:t>
            </a:r>
            <a:r>
              <a:rPr lang="en-US" dirty="0"/>
              <a:t>, especially as payload mass increases.</a:t>
            </a:r>
          </a:p>
          <a:p>
            <a:pPr>
              <a:buNone/>
            </a:pPr>
            <a:r>
              <a:rPr lang="en-US" dirty="0"/>
              <a:t>This plot helps illustrate how </a:t>
            </a:r>
            <a:r>
              <a:rPr lang="en-US" b="1" dirty="0"/>
              <a:t>booster technology impacts success rates</a:t>
            </a:r>
            <a:r>
              <a:rPr lang="en-US" dirty="0"/>
              <a:t> and shows that newer or upgraded boosters tend to handle heavier payloads more effectively.</a:t>
            </a: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80A1B8E2-FF9B-2C21-3C1B-A26A4D9383F7}"/>
              </a:ext>
            </a:extLst>
          </p:cNvPr>
          <p:cNvSpPr txBox="1"/>
          <p:nvPr/>
        </p:nvSpPr>
        <p:spPr>
          <a:xfrm>
            <a:off x="662233" y="1756106"/>
            <a:ext cx="5813981" cy="3693319"/>
          </a:xfrm>
          <a:prstGeom prst="rect">
            <a:avLst/>
          </a:prstGeom>
          <a:noFill/>
        </p:spPr>
        <p:txBody>
          <a:bodyPr wrap="square">
            <a:spAutoFit/>
          </a:bodyPr>
          <a:lstStyle/>
          <a:p>
            <a:pPr>
              <a:buNone/>
            </a:pPr>
            <a:r>
              <a:rPr lang="en-US" b="1" dirty="0"/>
              <a:t>Explanation:</a:t>
            </a:r>
            <a:br>
              <a:rPr lang="en-US" dirty="0"/>
            </a:br>
            <a:r>
              <a:rPr lang="en-US" dirty="0"/>
              <a:t>This slide presents a comparison of the accuracy achieved by four different machine-learning classification models used to predict Falcon 9 landing outcomes. The bar chart visualizes each model’s accuracy score, making it easy to identify which algorithm performed best.</a:t>
            </a:r>
          </a:p>
          <a:p>
            <a:pPr>
              <a:buNone/>
            </a:pPr>
            <a:r>
              <a:rPr lang="en-US" dirty="0"/>
              <a:t>From the results:</a:t>
            </a:r>
          </a:p>
          <a:p>
            <a:pPr>
              <a:buFont typeface="Arial" panose="020B0604020202020204" pitchFamily="34" charset="0"/>
              <a:buChar char="•"/>
            </a:pPr>
            <a:r>
              <a:rPr lang="en-US" b="1" dirty="0"/>
              <a:t>Logistic Regression</a:t>
            </a:r>
            <a:r>
              <a:rPr lang="en-US" dirty="0"/>
              <a:t>, </a:t>
            </a:r>
            <a:r>
              <a:rPr lang="en-US" b="1" dirty="0"/>
              <a:t>SVM</a:t>
            </a:r>
            <a:r>
              <a:rPr lang="en-US" dirty="0"/>
              <a:t>, and </a:t>
            </a:r>
            <a:r>
              <a:rPr lang="en-US" b="1" dirty="0"/>
              <a:t>KNN</a:t>
            </a:r>
            <a:r>
              <a:rPr lang="en-US" dirty="0"/>
              <a:t> all achieved an accuracy of </a:t>
            </a:r>
            <a:r>
              <a:rPr lang="en-US" b="1" dirty="0"/>
              <a:t>0.83</a:t>
            </a:r>
            <a:r>
              <a:rPr lang="en-US" dirty="0"/>
              <a:t>, making them the top-performing models.</a:t>
            </a:r>
          </a:p>
          <a:p>
            <a:pPr>
              <a:buFont typeface="Arial" panose="020B0604020202020204" pitchFamily="34" charset="0"/>
              <a:buChar char="•"/>
            </a:pPr>
            <a:r>
              <a:rPr lang="en-US" dirty="0"/>
              <a:t>The </a:t>
            </a:r>
            <a:r>
              <a:rPr lang="en-US" b="1" dirty="0"/>
              <a:t>Decision Tree</a:t>
            </a:r>
            <a:r>
              <a:rPr lang="en-US" dirty="0"/>
              <a:t> model performed comparatively lower with an accuracy of </a:t>
            </a:r>
            <a:r>
              <a:rPr lang="en-US" b="1" dirty="0"/>
              <a:t>0.67</a:t>
            </a:r>
            <a:r>
              <a:rPr lang="en-US" dirty="0"/>
              <a:t>.</a:t>
            </a:r>
          </a:p>
          <a:p>
            <a:pPr>
              <a:buNone/>
            </a:pPr>
            <a:r>
              <a:rPr lang="en-US" dirty="0"/>
              <a:t>This comparison helps in selecting the most reliable model for predicting launch success.</a:t>
            </a:r>
          </a:p>
        </p:txBody>
      </p:sp>
      <p:pic>
        <p:nvPicPr>
          <p:cNvPr id="7" name="Picture 6">
            <a:extLst>
              <a:ext uri="{FF2B5EF4-FFF2-40B4-BE49-F238E27FC236}">
                <a16:creationId xmlns:a16="http://schemas.microsoft.com/office/drawing/2014/main" id="{94A23BEC-7421-D852-248E-D24BA9659396}"/>
              </a:ext>
            </a:extLst>
          </p:cNvPr>
          <p:cNvPicPr>
            <a:picLocks noChangeAspect="1"/>
          </p:cNvPicPr>
          <p:nvPr/>
        </p:nvPicPr>
        <p:blipFill>
          <a:blip r:embed="rId3"/>
          <a:stretch>
            <a:fillRect/>
          </a:stretch>
        </p:blipFill>
        <p:spPr>
          <a:xfrm>
            <a:off x="6580265" y="1756106"/>
            <a:ext cx="5611735" cy="414780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TextBox 2">
            <a:extLst>
              <a:ext uri="{FF2B5EF4-FFF2-40B4-BE49-F238E27FC236}">
                <a16:creationId xmlns:a16="http://schemas.microsoft.com/office/drawing/2014/main" id="{D924A1AD-1A6C-F833-49DD-8F283E1A8C58}"/>
              </a:ext>
            </a:extLst>
          </p:cNvPr>
          <p:cNvSpPr txBox="1"/>
          <p:nvPr/>
        </p:nvSpPr>
        <p:spPr>
          <a:xfrm>
            <a:off x="430015" y="1340254"/>
            <a:ext cx="6408526" cy="5262979"/>
          </a:xfrm>
          <a:prstGeom prst="rect">
            <a:avLst/>
          </a:prstGeom>
          <a:noFill/>
        </p:spPr>
        <p:txBody>
          <a:bodyPr wrap="square">
            <a:spAutoFit/>
          </a:bodyPr>
          <a:lstStyle/>
          <a:p>
            <a:pPr>
              <a:buNone/>
            </a:pPr>
            <a:r>
              <a:rPr lang="en-US" sz="1600" b="1" dirty="0"/>
              <a:t>Explanation:</a:t>
            </a:r>
            <a:br>
              <a:rPr lang="en-US" sz="1600" dirty="0"/>
            </a:br>
            <a:r>
              <a:rPr lang="en-US" sz="1600" dirty="0"/>
              <a:t>The confusion matrix illustrates how well the KNN model classified the two outcomes — </a:t>
            </a:r>
            <a:r>
              <a:rPr lang="en-US" sz="1600" i="1" dirty="0"/>
              <a:t>landed</a:t>
            </a:r>
            <a:r>
              <a:rPr lang="en-US" sz="1600" dirty="0"/>
              <a:t> and </a:t>
            </a:r>
            <a:r>
              <a:rPr lang="en-US" sz="1600" i="1" dirty="0"/>
              <a:t>did not land</a:t>
            </a:r>
            <a:r>
              <a:rPr lang="en-US" sz="1600" dirty="0"/>
              <a:t>.</a:t>
            </a:r>
          </a:p>
          <a:p>
            <a:pPr>
              <a:buFont typeface="Arial" panose="020B0604020202020204" pitchFamily="34" charset="0"/>
              <a:buChar char="•"/>
            </a:pPr>
            <a:r>
              <a:rPr lang="en-US" sz="1600" b="1" dirty="0"/>
              <a:t>True Positives (12):</a:t>
            </a:r>
            <a:br>
              <a:rPr lang="en-US" sz="1600" dirty="0"/>
            </a:br>
            <a:r>
              <a:rPr lang="en-US" sz="1600" dirty="0"/>
              <a:t>The model correctly predicted </a:t>
            </a:r>
            <a:r>
              <a:rPr lang="en-US" sz="1600" b="1" dirty="0"/>
              <a:t>“landed”</a:t>
            </a:r>
            <a:r>
              <a:rPr lang="en-US" sz="1600" dirty="0"/>
              <a:t> when the booster actually landed.</a:t>
            </a:r>
          </a:p>
          <a:p>
            <a:pPr>
              <a:buFont typeface="Arial" panose="020B0604020202020204" pitchFamily="34" charset="0"/>
              <a:buChar char="•"/>
            </a:pPr>
            <a:r>
              <a:rPr lang="en-US" sz="1600" b="1" dirty="0"/>
              <a:t>True Negatives (3):</a:t>
            </a:r>
            <a:br>
              <a:rPr lang="en-US" sz="1600" dirty="0"/>
            </a:br>
            <a:r>
              <a:rPr lang="en-US" sz="1600" dirty="0"/>
              <a:t>The model correctly predicted </a:t>
            </a:r>
            <a:r>
              <a:rPr lang="en-US" sz="1600" b="1" dirty="0"/>
              <a:t>“did not land”</a:t>
            </a:r>
            <a:r>
              <a:rPr lang="en-US" sz="1600" dirty="0"/>
              <a:t> when the booster truly did not land.</a:t>
            </a:r>
          </a:p>
          <a:p>
            <a:pPr>
              <a:buFont typeface="Arial" panose="020B0604020202020204" pitchFamily="34" charset="0"/>
              <a:buChar char="•"/>
            </a:pPr>
            <a:r>
              <a:rPr lang="en-US" sz="1600" b="1" dirty="0"/>
              <a:t>False Positives (3):</a:t>
            </a:r>
            <a:br>
              <a:rPr lang="en-US" sz="1600" dirty="0"/>
            </a:br>
            <a:r>
              <a:rPr lang="en-US" sz="1600" dirty="0"/>
              <a:t>The model predicted </a:t>
            </a:r>
            <a:r>
              <a:rPr lang="en-US" sz="1600" b="1" dirty="0"/>
              <a:t>“land”</a:t>
            </a:r>
            <a:r>
              <a:rPr lang="en-US" sz="1600" dirty="0"/>
              <a:t> even though the booster did </a:t>
            </a:r>
            <a:r>
              <a:rPr lang="en-US" sz="1600" b="1" dirty="0"/>
              <a:t>not</a:t>
            </a:r>
            <a:r>
              <a:rPr lang="en-US" sz="1600" dirty="0"/>
              <a:t> land.</a:t>
            </a:r>
          </a:p>
          <a:p>
            <a:pPr>
              <a:buFont typeface="Arial" panose="020B0604020202020204" pitchFamily="34" charset="0"/>
              <a:buChar char="•"/>
            </a:pPr>
            <a:r>
              <a:rPr lang="en-US" sz="1600" b="1" dirty="0"/>
              <a:t>False Negatives (0):</a:t>
            </a:r>
            <a:br>
              <a:rPr lang="en-US" sz="1600" dirty="0"/>
            </a:br>
            <a:r>
              <a:rPr lang="en-US" sz="1600" dirty="0"/>
              <a:t>The model made </a:t>
            </a:r>
            <a:r>
              <a:rPr lang="en-US" sz="1600" b="1" dirty="0"/>
              <a:t>no</a:t>
            </a:r>
            <a:r>
              <a:rPr lang="en-US" sz="1600" dirty="0"/>
              <a:t> mistakes predicting “did not land” when it actually landed.</a:t>
            </a:r>
          </a:p>
          <a:p>
            <a:pPr>
              <a:buNone/>
            </a:pPr>
            <a:r>
              <a:rPr lang="en-US" sz="1600" dirty="0"/>
              <a:t>Overall, the model achieves:</a:t>
            </a:r>
          </a:p>
          <a:p>
            <a:pPr>
              <a:buFont typeface="Arial" panose="020B0604020202020204" pitchFamily="34" charset="0"/>
              <a:buChar char="•"/>
            </a:pPr>
            <a:r>
              <a:rPr lang="en-US" sz="1600" b="1" dirty="0"/>
              <a:t>Accuracy:</a:t>
            </a:r>
            <a:r>
              <a:rPr lang="en-US" sz="1600" dirty="0"/>
              <a:t> 0.83</a:t>
            </a:r>
          </a:p>
          <a:p>
            <a:pPr>
              <a:buFont typeface="Arial" panose="020B0604020202020204" pitchFamily="34" charset="0"/>
              <a:buChar char="•"/>
            </a:pPr>
            <a:r>
              <a:rPr lang="en-US" sz="1600" b="1" dirty="0"/>
              <a:t>Precision:</a:t>
            </a:r>
            <a:r>
              <a:rPr lang="en-US" sz="1600" dirty="0"/>
              <a:t> 0.80</a:t>
            </a:r>
          </a:p>
          <a:p>
            <a:pPr>
              <a:buFont typeface="Arial" panose="020B0604020202020204" pitchFamily="34" charset="0"/>
              <a:buChar char="•"/>
            </a:pPr>
            <a:r>
              <a:rPr lang="en-US" sz="1600" b="1" dirty="0"/>
              <a:t>Recall:</a:t>
            </a:r>
            <a:r>
              <a:rPr lang="en-US" sz="1600" dirty="0"/>
              <a:t> 1.00</a:t>
            </a:r>
          </a:p>
          <a:p>
            <a:pPr>
              <a:buFont typeface="Arial" panose="020B0604020202020204" pitchFamily="34" charset="0"/>
              <a:buChar char="•"/>
            </a:pPr>
            <a:r>
              <a:rPr lang="en-US" sz="1600" b="1" dirty="0"/>
              <a:t>F1-score:</a:t>
            </a:r>
            <a:r>
              <a:rPr lang="en-US" sz="1600" dirty="0"/>
              <a:t> 0.8148</a:t>
            </a:r>
          </a:p>
          <a:p>
            <a:pPr>
              <a:buNone/>
            </a:pPr>
            <a:r>
              <a:rPr lang="en-US" sz="1600" dirty="0"/>
              <a:t>This shows that the model is </a:t>
            </a:r>
            <a:r>
              <a:rPr lang="en-US" sz="1600" i="1" dirty="0"/>
              <a:t>very reliable at identifying successful landings</a:t>
            </a:r>
            <a:r>
              <a:rPr lang="en-US" sz="1600" dirty="0"/>
              <a:t> and makes no false negatives, which is important for mission safety analysis.</a:t>
            </a:r>
          </a:p>
        </p:txBody>
      </p:sp>
      <p:pic>
        <p:nvPicPr>
          <p:cNvPr id="7" name="Picture 6">
            <a:extLst>
              <a:ext uri="{FF2B5EF4-FFF2-40B4-BE49-F238E27FC236}">
                <a16:creationId xmlns:a16="http://schemas.microsoft.com/office/drawing/2014/main" id="{EAEB9A51-64D4-FFCD-46F5-730C0C0907A6}"/>
              </a:ext>
            </a:extLst>
          </p:cNvPr>
          <p:cNvPicPr>
            <a:picLocks noChangeAspect="1"/>
          </p:cNvPicPr>
          <p:nvPr/>
        </p:nvPicPr>
        <p:blipFill>
          <a:blip r:embed="rId3"/>
          <a:stretch>
            <a:fillRect/>
          </a:stretch>
        </p:blipFill>
        <p:spPr>
          <a:xfrm>
            <a:off x="6838541" y="1339430"/>
            <a:ext cx="5222925" cy="44344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3" name="TextBox 2">
            <a:extLst>
              <a:ext uri="{FF2B5EF4-FFF2-40B4-BE49-F238E27FC236}">
                <a16:creationId xmlns:a16="http://schemas.microsoft.com/office/drawing/2014/main" id="{1A245161-AAAB-89FA-B4C9-7F51E2682C79}"/>
              </a:ext>
            </a:extLst>
          </p:cNvPr>
          <p:cNvSpPr txBox="1"/>
          <p:nvPr/>
        </p:nvSpPr>
        <p:spPr>
          <a:xfrm>
            <a:off x="770011" y="1582340"/>
            <a:ext cx="10515600" cy="420435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t>The project successfully used machine-learning models to predict whether a Falcon 9 booster will land successfully.</a:t>
            </a:r>
          </a:p>
          <a:p>
            <a:pPr marL="285750" indent="-285750">
              <a:lnSpc>
                <a:spcPct val="150000"/>
              </a:lnSpc>
              <a:buFont typeface="Wingdings" panose="05000000000000000000" pitchFamily="2" charset="2"/>
              <a:buChar char="Ø"/>
            </a:pPr>
            <a:r>
              <a:rPr lang="en-US" dirty="0"/>
              <a:t>Logistic Regression, SVM, and KNN achieved the </a:t>
            </a:r>
            <a:r>
              <a:rPr lang="en-US" b="1" dirty="0"/>
              <a:t>highest accuracy (0.83)</a:t>
            </a:r>
            <a:r>
              <a:rPr lang="en-US" dirty="0"/>
              <a:t>, showing strong performance across models.</a:t>
            </a:r>
          </a:p>
          <a:p>
            <a:pPr marL="285750" indent="-285750">
              <a:lnSpc>
                <a:spcPct val="150000"/>
              </a:lnSpc>
              <a:buFont typeface="Wingdings" panose="05000000000000000000" pitchFamily="2" charset="2"/>
              <a:buChar char="Ø"/>
            </a:pPr>
            <a:r>
              <a:rPr lang="en-US" dirty="0"/>
              <a:t>KNN was selected as the </a:t>
            </a:r>
            <a:r>
              <a:rPr lang="en-US" b="1" dirty="0"/>
              <a:t>best-performing model</a:t>
            </a:r>
            <a:r>
              <a:rPr lang="en-US" dirty="0"/>
              <a:t>, providing high recall and balanced precision, making it reliable for predicting successful landings.</a:t>
            </a:r>
          </a:p>
          <a:p>
            <a:pPr marL="285750" indent="-285750">
              <a:lnSpc>
                <a:spcPct val="150000"/>
              </a:lnSpc>
              <a:buFont typeface="Wingdings" panose="05000000000000000000" pitchFamily="2" charset="2"/>
              <a:buChar char="Ø"/>
            </a:pPr>
            <a:r>
              <a:rPr lang="en-US" dirty="0"/>
              <a:t>The confusion matrix showed that the model can </a:t>
            </a:r>
            <a:r>
              <a:rPr lang="en-US" b="1" dirty="0"/>
              <a:t>accurately identify landings with zero false negatives</a:t>
            </a:r>
            <a:r>
              <a:rPr lang="en-US" dirty="0"/>
              <a:t>, which is critical for mission planning and cost analysis.</a:t>
            </a:r>
          </a:p>
          <a:p>
            <a:pPr marL="285750" indent="-285750">
              <a:lnSpc>
                <a:spcPct val="150000"/>
              </a:lnSpc>
              <a:buFont typeface="Wingdings" panose="05000000000000000000" pitchFamily="2" charset="2"/>
              <a:buChar char="Ø"/>
            </a:pPr>
            <a:r>
              <a:rPr lang="en-US" dirty="0"/>
              <a:t>Overall, the models provide valuable insights for </a:t>
            </a:r>
            <a:r>
              <a:rPr lang="en-US" b="1" dirty="0"/>
              <a:t>SpaceX’s cost-efficiency strategy</a:t>
            </a:r>
            <a:r>
              <a:rPr lang="en-US" dirty="0"/>
              <a:t>, helping estimate booster reusability and mission success probabilities.</a:t>
            </a: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Rectangle 2">
            <a:extLst>
              <a:ext uri="{FF2B5EF4-FFF2-40B4-BE49-F238E27FC236}">
                <a16:creationId xmlns:a16="http://schemas.microsoft.com/office/drawing/2014/main" id="{80B36EA7-1B67-BD60-6DAF-436DF015C47E}"/>
              </a:ext>
            </a:extLst>
          </p:cNvPr>
          <p:cNvSpPr>
            <a:spLocks noChangeArrowheads="1"/>
          </p:cNvSpPr>
          <p:nvPr/>
        </p:nvSpPr>
        <p:spPr bwMode="auto">
          <a:xfrm>
            <a:off x="564346" y="1390201"/>
            <a:ext cx="11457972"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Dataset Source: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SpaceX launch data collected through API queries and web scraping from official SpaceX records and public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Features Used:</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Includes parameters such as booster version, payload mass, launch site, orbit type, grid fins, legs, flight number, and reused components.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Models Implemented:</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Logistic Regression, Support Vector Machine (SVM), Decision Tree, k-Nearest Neighbors (KNN).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Evaluation Metrics: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Accuracy, Jaccard score, Precision, Recall, F1-score, and Confusion Matrix visualizations.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Preprocessing Steps: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Handling missing values, one-hot encoding of categorical variables, feature scaling, and train–test splitting.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Tools &amp; Libraries: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Python, Pandas, NumPy, Scikit-learn, Seaborn, Matplotlib, Folium, and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Hyperparameter Tuning: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GridSearchCV applied to optimize classifier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Visualization Outputs: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Maps showing launch site proximities, bar charts of model performance, and confusion matrices.</a:t>
            </a: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CA91AE8-14F1-5F94-00F5-7D58CCC9B0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DA9DB-4F11-FB19-E21A-17BC6AE391FF}"/>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B8667E0E-0E0C-1EB8-5F7B-2320CDC5A4E2}"/>
              </a:ext>
            </a:extLst>
          </p:cNvPr>
          <p:cNvSpPr txBox="1">
            <a:spLocks/>
          </p:cNvSpPr>
          <p:nvPr/>
        </p:nvSpPr>
        <p:spPr>
          <a:xfrm>
            <a:off x="770011" y="5721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6104E3AD-1C17-30A3-C0E6-432CA5557DB2}"/>
              </a:ext>
            </a:extLst>
          </p:cNvPr>
          <p:cNvSpPr txBox="1"/>
          <p:nvPr/>
        </p:nvSpPr>
        <p:spPr>
          <a:xfrm>
            <a:off x="734028" y="1385521"/>
            <a:ext cx="11457972" cy="6769097"/>
          </a:xfrm>
          <a:prstGeom prst="rect">
            <a:avLst/>
          </a:prstGeom>
          <a:noFill/>
        </p:spPr>
        <p:txBody>
          <a:bodyPr wrap="square">
            <a:spAutoFit/>
          </a:bodyPr>
          <a:lstStyle/>
          <a:p>
            <a:pPr>
              <a:lnSpc>
                <a:spcPct val="70000"/>
              </a:lnSpc>
              <a:spcBef>
                <a:spcPct val="0"/>
              </a:spcBef>
              <a:spcAft>
                <a:spcPts val="1000"/>
              </a:spcAft>
            </a:pPr>
            <a:r>
              <a:rPr lang="en-US" sz="2400" dirty="0">
                <a:solidFill>
                  <a:srgbClr val="0B49CB"/>
                </a:solidFill>
                <a:latin typeface="Arial" panose="020B0604020202020204" pitchFamily="34" charset="0"/>
                <a:cs typeface="Arial" panose="020B0604020202020204" pitchFamily="34" charset="0"/>
              </a:rPr>
              <a:t>Executive Summary </a:t>
            </a:r>
          </a:p>
          <a:p>
            <a:pPr marL="285750" indent="-285750">
              <a:lnSpc>
                <a:spcPct val="115000"/>
              </a:lnSpc>
              <a:spcAft>
                <a:spcPts val="1000"/>
              </a:spcAft>
              <a:buFont typeface="Wingdings" panose="05000000000000000000" pitchFamily="2" charset="2"/>
              <a:buChar char="q"/>
            </a:pPr>
            <a:endParaRPr lang="en-US" sz="1800" b="1" dirty="0">
              <a:effectLst/>
              <a:latin typeface="Arial" panose="020B0604020202020204" pitchFamily="34" charset="0"/>
              <a:ea typeface="MS Mincho" panose="02020609040205080304" pitchFamily="49" charset="-128"/>
              <a:cs typeface="Arial" panose="020B0604020202020204" pitchFamily="34" charset="0"/>
            </a:endParaRPr>
          </a:p>
          <a:p>
            <a:pPr>
              <a:lnSpc>
                <a:spcPct val="115000"/>
              </a:lnSpc>
              <a:spcAft>
                <a:spcPts val="1000"/>
              </a:spcAft>
            </a:pPr>
            <a:r>
              <a:rPr lang="en-US" sz="1800" b="1" dirty="0">
                <a:effectLst/>
                <a:latin typeface="Arial" panose="020B0604020202020204" pitchFamily="34" charset="0"/>
                <a:ea typeface="MS Mincho" panose="02020609040205080304" pitchFamily="49" charset="-128"/>
                <a:cs typeface="Arial" panose="020B0604020202020204" pitchFamily="34" charset="0"/>
              </a:rPr>
              <a:t>Data Collection Methodology:</a:t>
            </a:r>
            <a:endParaRPr lang="en-US" b="1" dirty="0">
              <a:latin typeface="Arial" panose="020B0604020202020204" pitchFamily="34" charset="0"/>
              <a:ea typeface="MS Mincho" panose="02020609040205080304" pitchFamily="49" charset="-128"/>
              <a:cs typeface="Arial" panose="020B0604020202020204" pitchFamily="34" charset="0"/>
            </a:endParaRPr>
          </a:p>
          <a:p>
            <a:pPr marL="285750" indent="-285750">
              <a:lnSpc>
                <a:spcPct val="115000"/>
              </a:lnSpc>
              <a:spcAft>
                <a:spcPts val="1000"/>
              </a:spcAft>
              <a:buFont typeface="Wingdings" panose="05000000000000000000" pitchFamily="2" charset="2"/>
              <a:buChar char="Ø"/>
            </a:pPr>
            <a:r>
              <a:rPr lang="en-US" sz="1800" dirty="0">
                <a:effectLst/>
                <a:latin typeface="Arial" panose="020B0604020202020204" pitchFamily="34" charset="0"/>
                <a:ea typeface="MS Mincho" panose="02020609040205080304" pitchFamily="49" charset="-128"/>
                <a:cs typeface="Arial" panose="020B0604020202020204" pitchFamily="34" charset="0"/>
              </a:rPr>
              <a:t>Historical Falcon 9 launch data was gathered from the SpaceX REST API and Wikipedia tables.</a:t>
            </a:r>
          </a:p>
          <a:p>
            <a:pPr marL="285750" indent="-285750">
              <a:lnSpc>
                <a:spcPct val="115000"/>
              </a:lnSpc>
              <a:spcAft>
                <a:spcPts val="1000"/>
              </a:spcAft>
              <a:buFont typeface="Wingdings" panose="05000000000000000000" pitchFamily="2" charset="2"/>
              <a:buChar char="Ø"/>
            </a:pPr>
            <a:r>
              <a:rPr lang="en-US" sz="1800" dirty="0">
                <a:effectLst/>
                <a:latin typeface="Arial" panose="020B0604020202020204" pitchFamily="34" charset="0"/>
                <a:ea typeface="MS Mincho" panose="02020609040205080304" pitchFamily="49" charset="-128"/>
                <a:cs typeface="Arial" panose="020B0604020202020204" pitchFamily="34" charset="0"/>
              </a:rPr>
              <a:t>Key attributes collected include launch date, payload mass, orbit type, launch site, and landing outcome.</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pPr>
              <a:lnSpc>
                <a:spcPct val="115000"/>
              </a:lnSpc>
              <a:spcAft>
                <a:spcPts val="1000"/>
              </a:spcAft>
            </a:pPr>
            <a:r>
              <a:rPr lang="en-US" sz="1800" b="1" dirty="0">
                <a:effectLst/>
                <a:latin typeface="Arial" panose="020B0604020202020204" pitchFamily="34" charset="0"/>
                <a:ea typeface="MS Mincho" panose="02020609040205080304" pitchFamily="49" charset="-128"/>
                <a:cs typeface="Arial" panose="020B0604020202020204" pitchFamily="34" charset="0"/>
              </a:rPr>
              <a:t>Data Wrangling</a:t>
            </a:r>
            <a:r>
              <a:rPr lang="en-US" b="1" dirty="0">
                <a:latin typeface="Arial" panose="020B0604020202020204" pitchFamily="34" charset="0"/>
                <a:ea typeface="MS Mincho" panose="02020609040205080304" pitchFamily="49" charset="-128"/>
                <a:cs typeface="Arial" panose="020B0604020202020204" pitchFamily="34" charset="0"/>
              </a:rPr>
              <a:t>:</a:t>
            </a:r>
            <a:endParaRPr lang="en-US" sz="1800" b="1" dirty="0">
              <a:effectLst/>
              <a:latin typeface="Arial" panose="020B0604020202020204" pitchFamily="34" charset="0"/>
              <a:ea typeface="MS Mincho" panose="02020609040205080304" pitchFamily="49" charset="-128"/>
              <a:cs typeface="Arial" panose="020B0604020202020204" pitchFamily="34" charset="0"/>
            </a:endParaRPr>
          </a:p>
          <a:p>
            <a:pPr marL="285750" indent="-285750">
              <a:lnSpc>
                <a:spcPct val="115000"/>
              </a:lnSpc>
              <a:spcAft>
                <a:spcPts val="1000"/>
              </a:spcAft>
              <a:buFont typeface="Wingdings" panose="05000000000000000000" pitchFamily="2" charset="2"/>
              <a:buChar char="Ø"/>
            </a:pPr>
            <a:r>
              <a:rPr lang="en-US" sz="1800" dirty="0">
                <a:effectLst/>
                <a:latin typeface="Arial" panose="020B0604020202020204" pitchFamily="34" charset="0"/>
                <a:ea typeface="MS Mincho" panose="02020609040205080304" pitchFamily="49" charset="-128"/>
                <a:cs typeface="Arial" panose="020B0604020202020204" pitchFamily="34" charset="0"/>
              </a:rPr>
              <a:t>Cleaned missing values, standardized formats, and removed inconsistencies.</a:t>
            </a:r>
            <a:endParaRPr lang="en-US" dirty="0">
              <a:latin typeface="Arial" panose="020B0604020202020204" pitchFamily="34" charset="0"/>
              <a:ea typeface="MS Mincho" panose="02020609040205080304" pitchFamily="49" charset="-128"/>
              <a:cs typeface="Arial" panose="020B0604020202020204" pitchFamily="34" charset="0"/>
            </a:endParaRPr>
          </a:p>
          <a:p>
            <a:pPr marL="285750" indent="-285750">
              <a:lnSpc>
                <a:spcPct val="115000"/>
              </a:lnSpc>
              <a:spcAft>
                <a:spcPts val="1000"/>
              </a:spcAft>
              <a:buFont typeface="Wingdings" panose="05000000000000000000" pitchFamily="2" charset="2"/>
              <a:buChar char="Ø"/>
            </a:pPr>
            <a:r>
              <a:rPr lang="en-US" sz="1800" dirty="0">
                <a:effectLst/>
                <a:latin typeface="Arial" panose="020B0604020202020204" pitchFamily="34" charset="0"/>
                <a:ea typeface="MS Mincho" panose="02020609040205080304" pitchFamily="49" charset="-128"/>
                <a:cs typeface="Arial" panose="020B0604020202020204" pitchFamily="34" charset="0"/>
              </a:rPr>
              <a:t>Engineered features and encoded categorical data for analysis.</a:t>
            </a:r>
          </a:p>
          <a:p>
            <a:pPr>
              <a:lnSpc>
                <a:spcPct val="115000"/>
              </a:lnSpc>
              <a:spcAft>
                <a:spcPts val="1000"/>
              </a:spcAft>
            </a:pPr>
            <a:r>
              <a:rPr lang="en-US" b="1" dirty="0">
                <a:latin typeface="Arial" panose="020B0604020202020204" pitchFamily="34" charset="0"/>
                <a:cs typeface="Arial" panose="020B0604020202020204" pitchFamily="34" charset="0"/>
              </a:rPr>
              <a:t>Exploratory Data Analysis (EDA):</a:t>
            </a:r>
          </a:p>
          <a:p>
            <a:pPr marL="285750" indent="-285750">
              <a:lnSpc>
                <a:spcPct val="115000"/>
              </a:lnSpc>
              <a:spcAft>
                <a:spcPts val="1000"/>
              </a:spcAft>
              <a:buFont typeface="Wingdings" panose="05000000000000000000" pitchFamily="2" charset="2"/>
              <a:buChar char="Ø"/>
            </a:pPr>
            <a:r>
              <a:rPr lang="en-US" dirty="0">
                <a:latin typeface="Arial" panose="020B0604020202020204" pitchFamily="34" charset="0"/>
                <a:cs typeface="Arial" panose="020B0604020202020204" pitchFamily="34" charset="0"/>
              </a:rPr>
              <a:t>Conducted statistical and visual analysis using SQL, matplotlib, and seaborn.</a:t>
            </a:r>
          </a:p>
          <a:p>
            <a:pPr marL="285750" indent="-285750">
              <a:lnSpc>
                <a:spcPct val="115000"/>
              </a:lnSpc>
              <a:spcAft>
                <a:spcPts val="1000"/>
              </a:spcAft>
              <a:buFont typeface="Wingdings" panose="05000000000000000000" pitchFamily="2" charset="2"/>
              <a:buChar char="Ø"/>
            </a:pPr>
            <a:r>
              <a:rPr lang="en-US" dirty="0">
                <a:latin typeface="Arial" panose="020B0604020202020204" pitchFamily="34" charset="0"/>
                <a:cs typeface="Arial" panose="020B0604020202020204" pitchFamily="34" charset="0"/>
              </a:rPr>
              <a:t>Identified relationships between payload mass, orbit category, launch site, and landing success.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ea typeface="MS Mincho" panose="02020609040205080304" pitchFamily="49" charset="-128"/>
              <a:cs typeface="Arial" panose="020B0604020202020204" pitchFamily="34" charset="0"/>
            </a:endParaRPr>
          </a:p>
          <a:p>
            <a:pPr>
              <a:lnSpc>
                <a:spcPct val="115000"/>
              </a:lnSpc>
              <a:spcAft>
                <a:spcPts val="1000"/>
              </a:spcAft>
              <a:buNone/>
            </a:pP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buNone/>
            </a:pPr>
            <a:endParaRPr lang="en-US" dirty="0">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buNone/>
            </a:pP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693622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D52A2BD-1452-1B04-C138-A65B07BF41B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2AA5A1-86EA-2884-00F0-1859501DE7E2}"/>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F91912BF-A22B-C067-4A7F-50C9C86A7007}"/>
              </a:ext>
            </a:extLst>
          </p:cNvPr>
          <p:cNvSpPr txBox="1">
            <a:spLocks/>
          </p:cNvSpPr>
          <p:nvPr/>
        </p:nvSpPr>
        <p:spPr>
          <a:xfrm>
            <a:off x="770011" y="5721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1DC447E1-3BD9-F0FC-8CFF-682CE3740B97}"/>
              </a:ext>
            </a:extLst>
          </p:cNvPr>
          <p:cNvSpPr txBox="1"/>
          <p:nvPr/>
        </p:nvSpPr>
        <p:spPr>
          <a:xfrm>
            <a:off x="734028" y="1385521"/>
            <a:ext cx="11457972" cy="4950651"/>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Interactive Visual Analytics:</a:t>
            </a:r>
            <a:br>
              <a:rPr lang="en-US" sz="2000"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 Developed Folium-based maps to display launch site distribution and outcomes.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 Built interactive dashboards using Plotly Dash for dynamic data exploration.</a:t>
            </a:r>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Predictive Analysis Using Classification Models:</a:t>
            </a:r>
            <a:br>
              <a:rPr lang="en-US" sz="2000"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Built and evaluated models such as Logistic Regression, SVM, Decision Trees, and KNN.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Performed hyperparameter tuning and assessed performance using accuracy and F1 scores.</a:t>
            </a:r>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a:p>
            <a:pPr marL="285750" indent="-285750">
              <a:lnSpc>
                <a:spcPct val="115000"/>
              </a:lnSpc>
              <a:spcAft>
                <a:spcPts val="1000"/>
              </a:spcAft>
              <a:buFont typeface="Wingdings" panose="05000000000000000000" pitchFamily="2" charset="2"/>
              <a:buChar char="Ø"/>
            </a:pP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buNone/>
            </a:pPr>
            <a:endParaRPr lang="en-US" dirty="0">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buNone/>
            </a:pP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914494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8" name="TextBox 7">
            <a:extLst>
              <a:ext uri="{FF2B5EF4-FFF2-40B4-BE49-F238E27FC236}">
                <a16:creationId xmlns:a16="http://schemas.microsoft.com/office/drawing/2014/main" id="{D5A8CABB-9811-4245-CA91-1803364AF1D0}"/>
              </a:ext>
            </a:extLst>
          </p:cNvPr>
          <p:cNvSpPr txBox="1"/>
          <p:nvPr/>
        </p:nvSpPr>
        <p:spPr>
          <a:xfrm>
            <a:off x="770011" y="1348898"/>
            <a:ext cx="11421989" cy="5078313"/>
          </a:xfrm>
          <a:prstGeom prst="rect">
            <a:avLst/>
          </a:prstGeom>
          <a:noFill/>
        </p:spPr>
        <p:txBody>
          <a:bodyPr wrap="square">
            <a:spAutoFit/>
          </a:bodyPr>
          <a:lstStyle/>
          <a:p>
            <a:pPr>
              <a:buFont typeface="+mj-lt"/>
              <a:buAutoNum type="arabicPeriod"/>
            </a:pPr>
            <a:r>
              <a:rPr lang="en-US" b="1" dirty="0"/>
              <a:t>SpaceX REST API</a:t>
            </a:r>
            <a:endParaRPr lang="en-US" dirty="0"/>
          </a:p>
          <a:p>
            <a:pPr marL="742950" lvl="1" indent="-285750">
              <a:buFont typeface="+mj-lt"/>
              <a:buAutoNum type="arabicPeriod"/>
            </a:pPr>
            <a:r>
              <a:rPr lang="en-US" dirty="0"/>
              <a:t>The SpaceX API provides structured JSON data about all Falcon 9 launches.</a:t>
            </a:r>
          </a:p>
          <a:p>
            <a:pPr marL="742950" lvl="1" indent="-285750">
              <a:buFont typeface="+mj-lt"/>
              <a:buAutoNum type="arabicPeriod"/>
            </a:pPr>
            <a:r>
              <a:rPr lang="en-US" dirty="0"/>
              <a:t>Using Python (with </a:t>
            </a:r>
            <a:r>
              <a:rPr lang="en-US" dirty="0">
                <a:latin typeface="Courier New" panose="02070309020205020404" pitchFamily="49" charset="0"/>
              </a:rPr>
              <a:t>requests</a:t>
            </a:r>
            <a:r>
              <a:rPr lang="en-US" dirty="0"/>
              <a:t> library), API endpoints were called to extract details such as:</a:t>
            </a:r>
          </a:p>
          <a:p>
            <a:pPr marL="1143000" lvl="2" indent="-228600">
              <a:buFont typeface="+mj-lt"/>
              <a:buAutoNum type="arabicPeriod"/>
            </a:pPr>
            <a:r>
              <a:rPr lang="en-US" dirty="0"/>
              <a:t>Launch date</a:t>
            </a:r>
          </a:p>
          <a:p>
            <a:pPr marL="1143000" lvl="2" indent="-228600">
              <a:buFont typeface="+mj-lt"/>
              <a:buAutoNum type="arabicPeriod"/>
            </a:pPr>
            <a:r>
              <a:rPr lang="en-US" dirty="0"/>
              <a:t>Rocket type</a:t>
            </a:r>
          </a:p>
          <a:p>
            <a:pPr marL="1143000" lvl="2" indent="-228600">
              <a:buFont typeface="+mj-lt"/>
              <a:buAutoNum type="arabicPeriod"/>
            </a:pPr>
            <a:r>
              <a:rPr lang="en-US" dirty="0"/>
              <a:t>Payload mass</a:t>
            </a:r>
          </a:p>
          <a:p>
            <a:pPr marL="1143000" lvl="2" indent="-228600">
              <a:buFont typeface="+mj-lt"/>
              <a:buAutoNum type="arabicPeriod"/>
            </a:pPr>
            <a:r>
              <a:rPr lang="en-US" dirty="0"/>
              <a:t>Orbit</a:t>
            </a:r>
          </a:p>
          <a:p>
            <a:pPr marL="1143000" lvl="2" indent="-228600">
              <a:buFont typeface="+mj-lt"/>
              <a:buAutoNum type="arabicPeriod"/>
            </a:pPr>
            <a:r>
              <a:rPr lang="en-US" dirty="0"/>
              <a:t>Launch site</a:t>
            </a:r>
          </a:p>
          <a:p>
            <a:pPr marL="1143000" lvl="2" indent="-228600">
              <a:buFont typeface="+mj-lt"/>
              <a:buAutoNum type="arabicPeriod"/>
            </a:pPr>
            <a:r>
              <a:rPr lang="en-US" dirty="0"/>
              <a:t>Landing success/failure</a:t>
            </a:r>
          </a:p>
          <a:p>
            <a:pPr marL="742950" lvl="1" indent="-285750">
              <a:buFont typeface="+mj-lt"/>
              <a:buAutoNum type="arabicPeriod"/>
            </a:pPr>
            <a:r>
              <a:rPr lang="en-US" dirty="0"/>
              <a:t>This ensured the data was </a:t>
            </a:r>
            <a:r>
              <a:rPr lang="en-US" b="1" dirty="0"/>
              <a:t>accurate, up-to-date, and machine-readable</a:t>
            </a:r>
            <a:r>
              <a:rPr lang="en-US" dirty="0"/>
              <a:t>.</a:t>
            </a:r>
          </a:p>
          <a:p>
            <a:pPr>
              <a:buFont typeface="+mj-lt"/>
              <a:buAutoNum type="arabicPeriod"/>
            </a:pPr>
            <a:r>
              <a:rPr lang="en-US" b="1" dirty="0"/>
              <a:t>Wikipedia HTML Tables</a:t>
            </a:r>
            <a:endParaRPr lang="en-US" dirty="0"/>
          </a:p>
          <a:p>
            <a:pPr marL="742950" lvl="1" indent="-285750">
              <a:buFont typeface="+mj-lt"/>
              <a:buAutoNum type="arabicPeriod"/>
            </a:pPr>
            <a:r>
              <a:rPr lang="en-US" dirty="0"/>
              <a:t>Some fields, such as detailed payload information or missing values, were not fully available in the API.</a:t>
            </a:r>
          </a:p>
          <a:p>
            <a:pPr marL="742950" lvl="1" indent="-285750">
              <a:buFont typeface="+mj-lt"/>
              <a:buAutoNum type="arabicPeriod"/>
            </a:pPr>
            <a:r>
              <a:rPr lang="en-US" dirty="0"/>
              <a:t>Additional launch details were scraped from </a:t>
            </a:r>
            <a:r>
              <a:rPr lang="en-US" b="1" dirty="0"/>
              <a:t>Wikipedia’s Falcon 9 launch record tables</a:t>
            </a:r>
            <a:r>
              <a:rPr lang="en-US" dirty="0"/>
              <a:t> using </a:t>
            </a:r>
            <a:r>
              <a:rPr lang="en-US" dirty="0">
                <a:latin typeface="Courier New" panose="02070309020205020404" pitchFamily="49" charset="0"/>
              </a:rPr>
              <a:t>pandas.read_html()</a:t>
            </a:r>
            <a:r>
              <a:rPr lang="en-US" dirty="0"/>
              <a:t>.</a:t>
            </a:r>
          </a:p>
          <a:p>
            <a:pPr marL="742950" lvl="1" indent="-285750">
              <a:buFont typeface="+mj-lt"/>
              <a:buAutoNum type="arabicPeriod"/>
            </a:pPr>
            <a:r>
              <a:rPr lang="en-US" dirty="0"/>
              <a:t>This helped fill gaps in the dataset, ensuring a more complete and reliable dataset.</a:t>
            </a:r>
          </a:p>
          <a:p>
            <a:pPr>
              <a:buFont typeface="+mj-lt"/>
              <a:buAutoNum type="arabicPeriod"/>
            </a:pPr>
            <a:r>
              <a:rPr lang="en-US" b="1" dirty="0"/>
              <a:t>Data Integration</a:t>
            </a:r>
            <a:endParaRPr lang="en-US" dirty="0"/>
          </a:p>
          <a:p>
            <a:pPr marL="742950" lvl="1" indent="-285750">
              <a:buFont typeface="+mj-lt"/>
              <a:buAutoNum type="arabicPeriod"/>
            </a:pPr>
            <a:r>
              <a:rPr lang="en-US" dirty="0"/>
              <a:t>The data obtained from both sources was combined, cleaned, and standardized.</a:t>
            </a:r>
          </a:p>
          <a:p>
            <a:pPr marL="742950" lvl="1" indent="-285750">
              <a:buFont typeface="+mj-lt"/>
              <a:buAutoNum type="arabicPeriod"/>
            </a:pPr>
            <a:r>
              <a:rPr lang="en-US" dirty="0"/>
              <a:t>Duplicate entries were removed and inconsistent formats were corrected before analysis.</a:t>
            </a: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366887"/>
            <a:ext cx="4838488" cy="5491113"/>
          </a:xfrm>
          <a:prstGeom prst="rect">
            <a:avLst/>
          </a:prstGeom>
        </p:spPr>
        <p:txBody>
          <a:bodyPr vert="horz" lIns="91440" tIns="45720" rIns="91440" bIns="45720" rtlCol="0" anchor="t">
            <a:normAutofit fontScale="70000" lnSpcReduction="20000"/>
          </a:bodyPr>
          <a:lstStyle/>
          <a:p>
            <a:pPr marL="0" indent="0">
              <a:buNone/>
            </a:pPr>
            <a:r>
              <a:rPr lang="en-IN" b="1" dirty="0"/>
              <a:t>Access SpaceX API</a:t>
            </a:r>
          </a:p>
          <a:p>
            <a:r>
              <a:rPr lang="en-IN" dirty="0"/>
              <a:t>Fetched Falcon 9 launch data using Python API call.</a:t>
            </a:r>
          </a:p>
          <a:p>
            <a:pPr marL="0" indent="0">
              <a:buNone/>
            </a:pPr>
            <a:r>
              <a:rPr lang="en-IN" b="1" dirty="0"/>
              <a:t>Extract Key Fields</a:t>
            </a:r>
          </a:p>
          <a:p>
            <a:r>
              <a:rPr lang="en-IN" dirty="0"/>
              <a:t>Retrieved launch dates, sites, payload mass, orbit, and landing outcome.</a:t>
            </a:r>
          </a:p>
          <a:p>
            <a:pPr marL="0" indent="0">
              <a:buNone/>
            </a:pPr>
            <a:r>
              <a:rPr lang="en-IN" b="1" dirty="0"/>
              <a:t>Collect Wikipedia Data</a:t>
            </a:r>
          </a:p>
          <a:p>
            <a:r>
              <a:rPr lang="en-IN" dirty="0"/>
              <a:t>Scraped launch tables to fill missing details.</a:t>
            </a:r>
          </a:p>
          <a:p>
            <a:pPr marL="0" indent="0">
              <a:buNone/>
            </a:pPr>
            <a:r>
              <a:rPr lang="en-IN" b="1" dirty="0"/>
              <a:t>Merge Both Sources</a:t>
            </a:r>
          </a:p>
          <a:p>
            <a:r>
              <a:rPr lang="en-IN" dirty="0"/>
              <a:t>Combined API + Wikipedia data into one dataset.</a:t>
            </a:r>
          </a:p>
          <a:p>
            <a:pPr marL="0" indent="0">
              <a:buNone/>
            </a:pPr>
            <a:r>
              <a:rPr lang="en-IN" b="1" dirty="0"/>
              <a:t>Clean Dataset</a:t>
            </a:r>
          </a:p>
          <a:p>
            <a:r>
              <a:rPr lang="en-IN" dirty="0"/>
              <a:t>Removed duplicates, fixed formats, handled missing values.</a:t>
            </a:r>
          </a:p>
          <a:p>
            <a:pPr marL="0" indent="0">
              <a:buNone/>
            </a:pPr>
            <a:r>
              <a:rPr lang="en-IN" b="1" dirty="0"/>
              <a:t>Save Final Dataset</a:t>
            </a:r>
          </a:p>
          <a:p>
            <a:r>
              <a:rPr lang="en-IN" dirty="0"/>
              <a:t>Stored clean DataFrame for EDA and modeling.</a:t>
            </a: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1" name="Diagram 10">
            <a:extLst>
              <a:ext uri="{FF2B5EF4-FFF2-40B4-BE49-F238E27FC236}">
                <a16:creationId xmlns:a16="http://schemas.microsoft.com/office/drawing/2014/main" id="{37266580-ADA1-BC60-561B-190131407F4F}"/>
              </a:ext>
            </a:extLst>
          </p:cNvPr>
          <p:cNvGraphicFramePr/>
          <p:nvPr>
            <p:extLst>
              <p:ext uri="{D42A27DB-BD31-4B8C-83A1-F6EECF244321}">
                <p14:modId xmlns:p14="http://schemas.microsoft.com/office/powerpoint/2010/main" val="2741021952"/>
              </p:ext>
            </p:extLst>
          </p:nvPr>
        </p:nvGraphicFramePr>
        <p:xfrm>
          <a:off x="6532775" y="1366888"/>
          <a:ext cx="5109328" cy="4374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F2D9CCF-0FFD-FD48-3026-DA9F24095ECB}"/>
              </a:ext>
            </a:extLst>
          </p:cNvPr>
          <p:cNvSpPr txBox="1"/>
          <p:nvPr/>
        </p:nvSpPr>
        <p:spPr>
          <a:xfrm>
            <a:off x="7522589" y="6065529"/>
            <a:ext cx="3553905" cy="646331"/>
          </a:xfrm>
          <a:prstGeom prst="rect">
            <a:avLst/>
          </a:prstGeom>
          <a:noFill/>
        </p:spPr>
        <p:txBody>
          <a:bodyPr wrap="square" rtlCol="0">
            <a:spAutoFit/>
          </a:bodyPr>
          <a:lstStyle/>
          <a:p>
            <a:r>
              <a:rPr lang="en-IN" dirty="0">
                <a:hlinkClick r:id="rId8" action="ppaction://hlinkfile"/>
              </a:rPr>
              <a:t>GitHub: 1_spacex-data-collection.ipynb</a:t>
            </a:r>
            <a:endParaRPr lang="en-IN"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926</TotalTime>
  <Words>4920</Words>
  <Application>Microsoft Office PowerPoint</Application>
  <PresentationFormat>Widescreen</PresentationFormat>
  <Paragraphs>474</Paragraphs>
  <Slides>52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Abadi</vt:lpstr>
      <vt:lpstr>Arial</vt:lpstr>
      <vt:lpstr>Calibri</vt:lpstr>
      <vt:lpstr>Cambria</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Sumesh Gareri</cp:lastModifiedBy>
  <cp:revision>204</cp:revision>
  <dcterms:created xsi:type="dcterms:W3CDTF">2021-04-29T18:58:34Z</dcterms:created>
  <dcterms:modified xsi:type="dcterms:W3CDTF">2025-11-30T11:11:38Z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